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5" r:id="rId1"/>
  </p:sldMasterIdLst>
  <p:notesMasterIdLst>
    <p:notesMasterId r:id="rId53"/>
  </p:notesMasterIdLst>
  <p:sldIdLst>
    <p:sldId id="256" r:id="rId2"/>
    <p:sldId id="310" r:id="rId3"/>
    <p:sldId id="285" r:id="rId4"/>
    <p:sldId id="286" r:id="rId5"/>
    <p:sldId id="311" r:id="rId6"/>
    <p:sldId id="284" r:id="rId7"/>
    <p:sldId id="280" r:id="rId8"/>
    <p:sldId id="312" r:id="rId9"/>
    <p:sldId id="287" r:id="rId10"/>
    <p:sldId id="281" r:id="rId11"/>
    <p:sldId id="315" r:id="rId12"/>
    <p:sldId id="288" r:id="rId13"/>
    <p:sldId id="282" r:id="rId14"/>
    <p:sldId id="316" r:id="rId15"/>
    <p:sldId id="289" r:id="rId16"/>
    <p:sldId id="268" r:id="rId17"/>
    <p:sldId id="317" r:id="rId18"/>
    <p:sldId id="290" r:id="rId19"/>
    <p:sldId id="269" r:id="rId20"/>
    <p:sldId id="318" r:id="rId21"/>
    <p:sldId id="291" r:id="rId22"/>
    <p:sldId id="270" r:id="rId23"/>
    <p:sldId id="319" r:id="rId24"/>
    <p:sldId id="292" r:id="rId25"/>
    <p:sldId id="271" r:id="rId26"/>
    <p:sldId id="320" r:id="rId27"/>
    <p:sldId id="293" r:id="rId28"/>
    <p:sldId id="272" r:id="rId29"/>
    <p:sldId id="331" r:id="rId30"/>
    <p:sldId id="296" r:id="rId31"/>
    <p:sldId id="275" r:id="rId32"/>
    <p:sldId id="324" r:id="rId33"/>
    <p:sldId id="297" r:id="rId34"/>
    <p:sldId id="276" r:id="rId35"/>
    <p:sldId id="321" r:id="rId36"/>
    <p:sldId id="298" r:id="rId37"/>
    <p:sldId id="277" r:id="rId38"/>
    <p:sldId id="326" r:id="rId39"/>
    <p:sldId id="299" r:id="rId40"/>
    <p:sldId id="278" r:id="rId41"/>
    <p:sldId id="327" r:id="rId42"/>
    <p:sldId id="328" r:id="rId43"/>
    <p:sldId id="313" r:id="rId44"/>
    <p:sldId id="294" r:id="rId45"/>
    <p:sldId id="273" r:id="rId46"/>
    <p:sldId id="295" r:id="rId47"/>
    <p:sldId id="274" r:id="rId48"/>
    <p:sldId id="300" r:id="rId49"/>
    <p:sldId id="279" r:id="rId50"/>
    <p:sldId id="330" r:id="rId51"/>
    <p:sldId id="314" r:id="rId5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06"/>
    <p:restoredTop sz="96405"/>
  </p:normalViewPr>
  <p:slideViewPr>
    <p:cSldViewPr snapToGrid="0" showGuides="1">
      <p:cViewPr varScale="1">
        <p:scale>
          <a:sx n="72" d="100"/>
          <a:sy n="72" d="100"/>
        </p:scale>
        <p:origin x="1675" y="58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BROTHER-1816-MEDIUM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BROTHER-1816-MEDIUM" pitchFamily="2" charset="0"/>
              </a:defRPr>
            </a:lvl1pPr>
          </a:lstStyle>
          <a:p>
            <a:fld id="{EB7DC26A-A776-C44E-BCF2-38E21BF6E662}" type="datetimeFigureOut">
              <a:rPr lang="en-US" smtClean="0"/>
              <a:pPr/>
              <a:t>2/22/2024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BROTHER-1816-MEDIUM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BROTHER-1816-MEDIUM" pitchFamily="2" charset="0"/>
              </a:defRPr>
            </a:lvl1pPr>
          </a:lstStyle>
          <a:p>
            <a:fld id="{3BC5B99F-990F-CC4C-9F1F-4835BC52A2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607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507" rtl="0" eaLnBrk="1" latinLnBrk="0" hangingPunct="1">
      <a:defRPr sz="1306" b="0" i="0" kern="1200">
        <a:solidFill>
          <a:schemeClr val="tx1"/>
        </a:solidFill>
        <a:latin typeface="BROTHER-1816-MEDIUM" pitchFamily="2" charset="0"/>
        <a:ea typeface="+mn-ea"/>
        <a:cs typeface="+mn-cs"/>
      </a:defRPr>
    </a:lvl1pPr>
    <a:lvl2pPr marL="497754" algn="l" defTabSz="995507" rtl="0" eaLnBrk="1" latinLnBrk="0" hangingPunct="1">
      <a:defRPr sz="1306" b="0" i="0" kern="1200">
        <a:solidFill>
          <a:schemeClr val="tx1"/>
        </a:solidFill>
        <a:latin typeface="BROTHER-1816-MEDIUM" pitchFamily="2" charset="0"/>
        <a:ea typeface="+mn-ea"/>
        <a:cs typeface="+mn-cs"/>
      </a:defRPr>
    </a:lvl2pPr>
    <a:lvl3pPr marL="995507" algn="l" defTabSz="995507" rtl="0" eaLnBrk="1" latinLnBrk="0" hangingPunct="1">
      <a:defRPr sz="1306" b="0" i="0" kern="1200">
        <a:solidFill>
          <a:schemeClr val="tx1"/>
        </a:solidFill>
        <a:latin typeface="BROTHER-1816-MEDIUM" pitchFamily="2" charset="0"/>
        <a:ea typeface="+mn-ea"/>
        <a:cs typeface="+mn-cs"/>
      </a:defRPr>
    </a:lvl3pPr>
    <a:lvl4pPr marL="1493261" algn="l" defTabSz="995507" rtl="0" eaLnBrk="1" latinLnBrk="0" hangingPunct="1">
      <a:defRPr sz="1306" b="0" i="0" kern="1200">
        <a:solidFill>
          <a:schemeClr val="tx1"/>
        </a:solidFill>
        <a:latin typeface="BROTHER-1816-MEDIUM" pitchFamily="2" charset="0"/>
        <a:ea typeface="+mn-ea"/>
        <a:cs typeface="+mn-cs"/>
      </a:defRPr>
    </a:lvl4pPr>
    <a:lvl5pPr marL="1991015" algn="l" defTabSz="995507" rtl="0" eaLnBrk="1" latinLnBrk="0" hangingPunct="1">
      <a:defRPr sz="1306" b="0" i="0" kern="1200">
        <a:solidFill>
          <a:schemeClr val="tx1"/>
        </a:solidFill>
        <a:latin typeface="BROTHER-1816-MEDIUM" pitchFamily="2" charset="0"/>
        <a:ea typeface="+mn-ea"/>
        <a:cs typeface="+mn-cs"/>
      </a:defRPr>
    </a:lvl5pPr>
    <a:lvl6pPr marL="2488768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995507" rtl="0" eaLnBrk="1" latinLnBrk="0" hangingPunct="1">
      <a:defRPr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842C7BBE-DA8D-A144-8868-DA3C6AA90ED8}" type="datetime1">
              <a:rPr lang="en-GB" smtClean="0"/>
              <a:t>22/02/2024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7AF9846-B1F8-644D-A5C9-75A761948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89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41E33E5-41D9-5848-ADB0-B05531BEBD60}" type="datetime1">
              <a:rPr lang="en-GB" smtClean="0"/>
              <a:t>22/02/2024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7AF9846-B1F8-644D-A5C9-75A761948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81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  <a:prstGeom prst="rect">
            <a:avLst/>
          </a:prstGeom>
        </p:spPr>
        <p:txBody>
          <a:bodyPr anchor="b"/>
          <a:lstStyle>
            <a:lvl1pPr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F27BAE5-43CE-4347-A181-E6174FB807FD}" type="datetime1">
              <a:rPr lang="en-GB" smtClean="0"/>
              <a:t>22/02/2024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7AF9846-B1F8-644D-A5C9-75A761948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1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93ABF2A-282F-A848-9A4E-D59226315485}" type="datetime1">
              <a:rPr lang="en-GB" smtClean="0"/>
              <a:t>22/02/2024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7AF9846-B1F8-644D-A5C9-75A761948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39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6AA24A1C-E718-D949-A99C-C80A7148FD16}" type="datetime1">
              <a:rPr lang="en-GB" smtClean="0"/>
              <a:t>22/02/2024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7AF9846-B1F8-644D-A5C9-75A761948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7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7D93591A-26D8-E94C-9FE5-ADCC9050AF12}" type="datetime1">
              <a:rPr lang="en-GB" smtClean="0"/>
              <a:t>22/02/2024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57AF9846-B1F8-644D-A5C9-75A761948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6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0">
            <a:extLst>
              <a:ext uri="{FF2B5EF4-FFF2-40B4-BE49-F238E27FC236}">
                <a16:creationId xmlns:a16="http://schemas.microsoft.com/office/drawing/2014/main" id="{CECCC9E7-25EE-3048-FE48-A6948C614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777" y="403226"/>
            <a:ext cx="922178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08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7938" indent="0" algn="l" defTabSz="201150" rtl="0" eaLnBrk="1" latinLnBrk="0" hangingPunct="1">
        <a:lnSpc>
          <a:spcPct val="90000"/>
        </a:lnSpc>
        <a:spcBef>
          <a:spcPct val="0"/>
        </a:spcBef>
        <a:buNone/>
        <a:tabLst/>
        <a:defRPr sz="2800" b="0" i="0" kern="1200">
          <a:ln>
            <a:noFill/>
          </a:ln>
          <a:solidFill>
            <a:schemeClr val="tx2"/>
          </a:solidFill>
          <a:latin typeface="BROTHER-1816-MEDIUM" pitchFamily="2" charset="0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Clr>
          <a:schemeClr val="accent3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Clr>
          <a:schemeClr val="accent3"/>
        </a:buClr>
        <a:buFont typeface="Arial" panose="020B0604020202020204" pitchFamily="34" charset="0"/>
        <a:buChar char="•"/>
        <a:defRPr sz="2646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Clr>
          <a:schemeClr val="accent3"/>
        </a:buClr>
        <a:buFont typeface="Arial" panose="020B0604020202020204" pitchFamily="34" charset="0"/>
        <a:buChar char="•"/>
        <a:defRPr sz="2205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Clr>
          <a:schemeClr val="accent3"/>
        </a:buClr>
        <a:buFont typeface="Arial" panose="020B0604020202020204" pitchFamily="34" charset="0"/>
        <a:buChar char="•"/>
        <a:defRPr sz="1984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Clr>
          <a:schemeClr val="accent3"/>
        </a:buClr>
        <a:buFont typeface="Arial" panose="020B0604020202020204" pitchFamily="34" charset="0"/>
        <a:buChar char="•"/>
        <a:defRPr sz="1984" b="0" i="0" kern="1200">
          <a:solidFill>
            <a:schemeClr val="tx1"/>
          </a:solidFill>
          <a:latin typeface="BROTHER-1816-BOOK" pitchFamily="2" charset="0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9">
          <p15:clr>
            <a:srgbClr val="F26B43"/>
          </p15:clr>
        </p15:guide>
        <p15:guide id="2" pos="351">
          <p15:clr>
            <a:srgbClr val="F26B43"/>
          </p15:clr>
        </p15:guide>
        <p15:guide id="3" pos="6225">
          <p15:clr>
            <a:srgbClr val="F26B43"/>
          </p15:clr>
        </p15:guide>
        <p15:guide id="4" orient="horz" pos="430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6.jpg"/><Relationship Id="rId4" Type="http://schemas.openxmlformats.org/officeDocument/2006/relationships/image" Target="../media/image7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B2EA4FC-4AE4-3651-39B3-296B397FF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524" y="1784258"/>
            <a:ext cx="2063874" cy="861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07CA8E-9AC9-4207-0B03-A478EE219E65}"/>
              </a:ext>
            </a:extLst>
          </p:cNvPr>
          <p:cNvSpPr txBox="1"/>
          <p:nvPr/>
        </p:nvSpPr>
        <p:spPr>
          <a:xfrm>
            <a:off x="2602638" y="3699422"/>
            <a:ext cx="50456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+mj-lt"/>
              </a:rPr>
              <a:t>Kitchen storage &amp; organisation </a:t>
            </a:r>
          </a:p>
        </p:txBody>
      </p:sp>
    </p:spTree>
    <p:extLst>
      <p:ext uri="{BB962C8B-B14F-4D97-AF65-F5344CB8AC3E}">
        <p14:creationId xmlns:p14="http://schemas.microsoft.com/office/powerpoint/2010/main" val="195956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27304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Sink Tidy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 flipV="1">
            <a:off x="639091" y="821278"/>
            <a:ext cx="1319309" cy="20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Comes apart</a:t>
              </a:r>
              <a:r>
                <a:rPr kumimoji="0" lang="en-US" sz="1200" b="0" i="0" u="none" strike="noStrike" kern="1200" cap="none" spc="0" normalizeH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 for easy cleaning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38457" y="5779587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400">
                <a:defRPr/>
              </a:pPr>
              <a:r>
                <a:rPr lang="en-GB" sz="1200" dirty="0">
                  <a:solidFill>
                    <a:srgbClr val="273043"/>
                  </a:solidFill>
                  <a:latin typeface="Calibri Light"/>
                </a:rPr>
                <a:t>Two separate compartments and a rail to hold your cloths </a:t>
              </a: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96" t="6774" r="18995" b="7596"/>
          <a:stretch/>
        </p:blipFill>
        <p:spPr>
          <a:xfrm>
            <a:off x="950200" y="5090747"/>
            <a:ext cx="949932" cy="136918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1" t="7601"/>
          <a:stretch/>
        </p:blipFill>
        <p:spPr>
          <a:xfrm>
            <a:off x="935800" y="3475215"/>
            <a:ext cx="1391197" cy="1381468"/>
          </a:xfrm>
          <a:prstGeom prst="round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50352" y="5850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Clear removable drip tray with </a:t>
              </a:r>
              <a:r>
                <a:rPr lang="en-US" sz="1200" dirty="0">
                  <a:solidFill>
                    <a:srgbClr val="273043"/>
                  </a:solidFill>
                  <a:latin typeface="Calibri Light"/>
                </a:rPr>
                <a:t>d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rainage</a:t>
              </a:r>
              <a:r>
                <a:rPr kumimoji="0" lang="en-US" sz="1200" b="0" i="0" u="none" strike="noStrike" kern="1200" cap="none" spc="0" normalizeH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 spout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0" t="6066" r="18758" b="8423"/>
          <a:stretch/>
        </p:blipFill>
        <p:spPr>
          <a:xfrm>
            <a:off x="1012096" y="1887370"/>
            <a:ext cx="804638" cy="128316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4" t="2758" r="29152" b="12356"/>
          <a:stretch/>
        </p:blipFill>
        <p:spPr>
          <a:xfrm>
            <a:off x="5749028" y="1175001"/>
            <a:ext cx="2608613" cy="50128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8F79D5-FA04-F37F-D39A-0CE6E852FF4E}"/>
              </a:ext>
            </a:extLst>
          </p:cNvPr>
          <p:cNvSpPr txBox="1"/>
          <p:nvPr/>
        </p:nvSpPr>
        <p:spPr>
          <a:xfrm>
            <a:off x="1571812" y="6415471"/>
            <a:ext cx="443558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Small footprint fits around most sinks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Coordinating utensil caddy available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827F54F-CC80-8429-CD1F-87DEA3B3EA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19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EF848-0F99-0D54-248E-046DBBBEF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70873-CCA5-005C-3AD3-046FAFBAA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613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Utensil Caddy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31" y="366381"/>
            <a:ext cx="7040894" cy="7040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221CA7-FB56-6919-0BD5-F2252CBB2A44}"/>
              </a:ext>
            </a:extLst>
          </p:cNvPr>
          <p:cNvSpPr txBox="1"/>
          <p:nvPr/>
        </p:nvSpPr>
        <p:spPr>
          <a:xfrm>
            <a:off x="7397215" y="2329658"/>
            <a:ext cx="26718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800" dirty="0">
                <a:latin typeface="+mj-lt"/>
              </a:rPr>
              <a:t>Neat storage caddy keeps kitchen knives safe when drying as well as cutlery and utensils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784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28150" y="403833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27304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Utensil Caddy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 flipV="1">
            <a:off x="639091" y="821167"/>
            <a:ext cx="1952909" cy="313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Comes apart</a:t>
              </a:r>
              <a:r>
                <a:rPr kumimoji="0" lang="en-US" sz="1200" b="0" i="0" u="none" strike="noStrike" kern="1200" cap="none" spc="0" normalizeH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 for easy cleaning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09" t="15515" r="32222" b="5942"/>
          <a:stretch/>
        </p:blipFill>
        <p:spPr>
          <a:xfrm>
            <a:off x="6069600" y="1187182"/>
            <a:ext cx="2318400" cy="492567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2" t="9837" b="4887"/>
          <a:stretch/>
        </p:blipFill>
        <p:spPr>
          <a:xfrm>
            <a:off x="1188000" y="1863667"/>
            <a:ext cx="1134182" cy="1377985"/>
          </a:xfrm>
          <a:prstGeom prst="round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50745" y="5825776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1200" dirty="0">
                  <a:solidFill>
                    <a:srgbClr val="273043"/>
                  </a:solidFill>
                </a:rPr>
                <a:t>Dedicated knife storage slots ensure safe drying for larger knives</a:t>
              </a:r>
              <a:endParaRPr lang="en-GB" sz="1200" dirty="0">
                <a:solidFill>
                  <a:srgbClr val="273043"/>
                </a:solidFill>
              </a:endParaRP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8"/>
          <a:stretch/>
        </p:blipFill>
        <p:spPr>
          <a:xfrm>
            <a:off x="1056838" y="3471887"/>
            <a:ext cx="1265344" cy="1361587"/>
          </a:xfrm>
          <a:prstGeom prst="round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21202" y="5915332"/>
              <a:ext cx="1711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Clear removable drip tray with </a:t>
              </a:r>
              <a:r>
                <a:rPr lang="en-US" sz="1200" dirty="0">
                  <a:solidFill>
                    <a:srgbClr val="273043"/>
                  </a:solidFill>
                  <a:latin typeface="Calibri Light"/>
                </a:rPr>
                <a:t>d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rainage</a:t>
              </a:r>
              <a:r>
                <a:rPr kumimoji="0" lang="en-US" sz="1200" b="0" i="0" u="none" strike="noStrike" kern="1200" cap="none" spc="0" normalizeH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 spout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2" t="3112" r="25255" b="5824"/>
          <a:stretch/>
        </p:blipFill>
        <p:spPr>
          <a:xfrm>
            <a:off x="1083254" y="5090747"/>
            <a:ext cx="683823" cy="12204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31D31D-6A6E-A412-0A59-9F9A242D3137}"/>
              </a:ext>
            </a:extLst>
          </p:cNvPr>
          <p:cNvSpPr txBox="1"/>
          <p:nvPr/>
        </p:nvSpPr>
        <p:spPr>
          <a:xfrm>
            <a:off x="2131732" y="6292953"/>
            <a:ext cx="4215905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 Large compartment for cutlery &amp; utensils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Small footprint fits around most sinks</a:t>
            </a:r>
            <a:endParaRPr lang="en-GB" sz="14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Coordinating Sink Tidy available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4620538-5604-A074-4630-F5D771D390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0F1E6-D626-84F8-6B20-DF9DB3171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D5BD7-3A66-74E4-F8F9-6540E511B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5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Multi Purpose 3.5L Caddy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95" y="202017"/>
            <a:ext cx="7264400" cy="726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2C5AEC-74F9-5B81-45E9-16E453B31E1D}"/>
              </a:ext>
            </a:extLst>
          </p:cNvPr>
          <p:cNvSpPr txBox="1"/>
          <p:nvPr/>
        </p:nvSpPr>
        <p:spPr>
          <a:xfrm>
            <a:off x="7503307" y="2858173"/>
            <a:ext cx="20659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Stylish home storage for</a:t>
            </a:r>
            <a:r>
              <a:rPr lang="en-US" sz="1600" dirty="0">
                <a:solidFill>
                  <a:srgbClr val="273043"/>
                </a:solidFill>
                <a:latin typeface="Calibri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collecting food waste, storing laundry detergent, pegs, crafts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87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/>
              <a:t>Multi Purpose 3.5L Caddy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3783049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Sturdy carry handle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Robust polymer construction with easy clean surfaces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5A7005DB-92E8-EFD9-9443-8744C377C6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85" t="23885" r="14729"/>
          <a:stretch/>
        </p:blipFill>
        <p:spPr>
          <a:xfrm>
            <a:off x="4763292" y="1251050"/>
            <a:ext cx="4875706" cy="48647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3E8565F-1A45-667F-DB1E-4E5238AEB0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23" b="11172"/>
          <a:stretch/>
        </p:blipFill>
        <p:spPr>
          <a:xfrm>
            <a:off x="528150" y="1850740"/>
            <a:ext cx="1810048" cy="1444876"/>
          </a:xfrm>
          <a:prstGeom prst="roundRect">
            <a:avLst>
              <a:gd name="adj" fmla="val 17379"/>
            </a:avLst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38065" y="5710066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Bag retention ring for use with food waste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62916E06-3449-C385-D50C-89AAC57876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193" y="5090748"/>
            <a:ext cx="1381468" cy="138146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A56B09F-2368-6F6A-968B-A6E744F365A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894" t="31514" r="8510"/>
          <a:stretch/>
        </p:blipFill>
        <p:spPr>
          <a:xfrm>
            <a:off x="780550" y="3569095"/>
            <a:ext cx="1336753" cy="113591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8827B5-2781-CE24-9055-FD7CC19D4D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9C91D9-2613-20E4-568C-C4B9864052FA}"/>
              </a:ext>
            </a:extLst>
          </p:cNvPr>
          <p:cNvSpPr txBox="1"/>
          <p:nvPr/>
        </p:nvSpPr>
        <p:spPr>
          <a:xfrm>
            <a:off x="5092995" y="6115813"/>
            <a:ext cx="2323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(Add Multi use images)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411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81805-0DC1-3E0B-3E26-E0F9E63E2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FFC23-D433-7A16-E555-0E2026AAD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026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Multi Purpose</a:t>
            </a:r>
          </a:p>
          <a:p>
            <a:r>
              <a:rPr lang="en-GB" sz="2400" dirty="0"/>
              <a:t>6L Caddy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55" y="360361"/>
            <a:ext cx="7097713" cy="70977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0CE197-8A77-C8E0-927F-AD6305274CFB}"/>
              </a:ext>
            </a:extLst>
          </p:cNvPr>
          <p:cNvSpPr txBox="1"/>
          <p:nvPr/>
        </p:nvSpPr>
        <p:spPr>
          <a:xfrm>
            <a:off x="7371516" y="2705827"/>
            <a:ext cx="2484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Stylish home storage for collecting food waste, storing laundry detergent, pegs, crafts etc. 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32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/>
              <a:t>Multi Purpose 6L Caddy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35401"/>
            <a:ext cx="3423889" cy="2036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Robust polymer construction with easy clean surfaces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17A8FE5C-BF95-D07F-5AF4-894F04C86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56" y="1217834"/>
            <a:ext cx="4067635" cy="512400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18AF452-E8D0-2414-2818-CE01CE556D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11" t="12676" r="6101" b="27984"/>
          <a:stretch/>
        </p:blipFill>
        <p:spPr>
          <a:xfrm>
            <a:off x="537454" y="1796927"/>
            <a:ext cx="1844086" cy="1444223"/>
          </a:xfrm>
          <a:prstGeom prst="round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38065" y="5710066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Bag retention ring for use with food waste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4DC23962-B1B1-D1F5-2399-F9C95F9DC0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119" y="5105782"/>
            <a:ext cx="908389" cy="136643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EAC6097-ED83-4AF2-D7BD-0C16B1AF192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8468" b="31377"/>
          <a:stretch/>
        </p:blipFill>
        <p:spPr>
          <a:xfrm>
            <a:off x="1091621" y="3529321"/>
            <a:ext cx="1241052" cy="1317672"/>
          </a:xfrm>
          <a:prstGeom prst="round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Sturdy carry handle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D89AC4C3-A295-04AA-8439-E8587FA606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5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BB0D4-D051-E6F3-0080-90F5D37B0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9E1BA91-1852-AB74-A24B-09351980A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524" y="1784258"/>
            <a:ext cx="2063874" cy="8610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2CCAE4-93CD-0478-4670-8625C91F07AE}"/>
              </a:ext>
            </a:extLst>
          </p:cNvPr>
          <p:cNvSpPr txBox="1"/>
          <p:nvPr/>
        </p:nvSpPr>
        <p:spPr>
          <a:xfrm>
            <a:off x="2602638" y="3699422"/>
            <a:ext cx="504564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+mj-lt"/>
              </a:rPr>
              <a:t>Lifestyle image</a:t>
            </a:r>
          </a:p>
          <a:p>
            <a:pPr algn="ctr"/>
            <a:endParaRPr lang="en-GB" sz="5400" dirty="0">
              <a:latin typeface="+mj-lt"/>
            </a:endParaRPr>
          </a:p>
          <a:p>
            <a:pPr algn="ctr"/>
            <a:r>
              <a:rPr lang="en-US" sz="2800" dirty="0">
                <a:solidFill>
                  <a:schemeClr val="tx1">
                    <a:lumMod val="60000"/>
                    <a:lumOff val="40000"/>
                  </a:schemeClr>
                </a:solidFill>
                <a:latin typeface="Calibri Light"/>
              </a:rPr>
              <a:t>Offer a complete range of innovative, stylish storage solutions </a:t>
            </a:r>
          </a:p>
          <a:p>
            <a:pPr algn="ctr"/>
            <a:endParaRPr lang="en-GB" sz="5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9514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3593E-107C-EC8A-1278-3ADC2640E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3E0A0-E2AF-D19B-B555-E501599B9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045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Multi Purpose </a:t>
            </a:r>
          </a:p>
          <a:p>
            <a:r>
              <a:rPr lang="en-GB" sz="2400" dirty="0"/>
              <a:t>6L Caddy </a:t>
            </a:r>
          </a:p>
          <a:p>
            <a:r>
              <a:rPr lang="en-GB" sz="2400" dirty="0"/>
              <a:t>- with Scoop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80" y="297266"/>
            <a:ext cx="7170333" cy="71703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C2DE70-2882-98C9-F1BD-A8E756BC0276}"/>
              </a:ext>
            </a:extLst>
          </p:cNvPr>
          <p:cNvSpPr txBox="1"/>
          <p:nvPr/>
        </p:nvSpPr>
        <p:spPr>
          <a:xfrm>
            <a:off x="7363213" y="3073937"/>
            <a:ext cx="28867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Stylish home storage with scoop ideal for storing detergents, pet food etc.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273043"/>
                </a:solidFill>
                <a:latin typeface="Calibri"/>
              </a:rPr>
              <a:t>Can also be used to collect food waste.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043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/>
              <a:t>Multi Purpose 6L Caddy - with Scoop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5314137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Robust polymer construction with easy clean surfaces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518AF452-E8D0-2414-2818-CE01CE556D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11" t="12676" r="6101" b="27984"/>
          <a:stretch/>
        </p:blipFill>
        <p:spPr>
          <a:xfrm>
            <a:off x="511215" y="3415914"/>
            <a:ext cx="1844086" cy="1444223"/>
          </a:xfrm>
          <a:prstGeom prst="round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38065" y="5890824"/>
              <a:ext cx="167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Handy 100ml scoop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4DC23962-B1B1-D1F5-2399-F9C95F9DC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119" y="5105782"/>
            <a:ext cx="908389" cy="136643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A74F25E-E7FF-2430-7F0A-4FF9793823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58" t="23705" r="16227"/>
          <a:stretch/>
        </p:blipFill>
        <p:spPr>
          <a:xfrm>
            <a:off x="5060769" y="1499027"/>
            <a:ext cx="4325466" cy="461458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D842325-E5E8-043A-9336-E1E1A121E9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25" t="6365" r="13881" b="35646"/>
          <a:stretch/>
        </p:blipFill>
        <p:spPr>
          <a:xfrm>
            <a:off x="513064" y="1845788"/>
            <a:ext cx="1824203" cy="1373969"/>
          </a:xfrm>
          <a:prstGeom prst="round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308710" y="5960898"/>
              <a:ext cx="167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Bag retention ring 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C03BB6F-8F7A-79F8-6D31-F4A1950166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1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5CE1F-918B-5923-0C2C-F5DD91C2F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8115F-293B-5B46-956B-998DE444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159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Multi Purpose </a:t>
            </a:r>
          </a:p>
          <a:p>
            <a:r>
              <a:rPr lang="en-GB" sz="2400" dirty="0"/>
              <a:t>6L Caddy </a:t>
            </a:r>
          </a:p>
          <a:p>
            <a:r>
              <a:rPr lang="en-GB" sz="2400" dirty="0"/>
              <a:t>- with Tray</a:t>
            </a:r>
          </a:p>
          <a:p>
            <a:endParaRPr lang="en-GB" sz="2400" dirty="0"/>
          </a:p>
          <a:p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Stylish home storage perfect for storing pegs, crafts, sewing kits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etc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6" y="379412"/>
            <a:ext cx="7069138" cy="706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78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/>
              <a:t>Multi Purpose 6L Caddy - with Tray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5045137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2C5AEC-74F9-5B81-45E9-16E453B31E1D}"/>
              </a:ext>
            </a:extLst>
          </p:cNvPr>
          <p:cNvSpPr txBox="1"/>
          <p:nvPr/>
        </p:nvSpPr>
        <p:spPr>
          <a:xfrm>
            <a:off x="551281" y="962399"/>
            <a:ext cx="3550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Stylish home storage – storing pegs, crafts, sewing kits etc. 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Robust polymer construction with easy clean surfaces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3BBED84A-E264-A489-2BE8-03358EFC7C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539"/>
          <a:stretch/>
        </p:blipFill>
        <p:spPr>
          <a:xfrm>
            <a:off x="528150" y="1823471"/>
            <a:ext cx="1794032" cy="1425549"/>
          </a:xfrm>
          <a:prstGeom prst="round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688F89E-4525-C682-1DB1-30A32F823D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442" y="5112787"/>
            <a:ext cx="908389" cy="136643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926841"/>
            <a:chOff x="967813" y="5710066"/>
            <a:chExt cx="2018787" cy="926841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64236" y="5805910"/>
              <a:ext cx="16774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Handy accessory tray- for storing sewing kit, first aid supplies 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A97823D-B055-3A0A-7C36-951CC83D8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168" y="3533646"/>
            <a:ext cx="1243692" cy="131685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7671" y="5840631"/>
              <a:ext cx="167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Sturdy carry handle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810D3102-B6E3-F0B7-0314-59A183B096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9066" y="1236454"/>
            <a:ext cx="5022305" cy="502230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F74EBC1-1593-DFF7-FB9B-2CAB0E2C36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9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3793D-D379-511B-A3B9-0AEE8B6F3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BAFE4-2A8E-9D35-FC23-674DA5175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438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Washing Up Bowl with Plug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69" y="302361"/>
            <a:ext cx="7173581" cy="71735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B627BD-C4E6-0722-1963-3719B6ABEA19}"/>
              </a:ext>
            </a:extLst>
          </p:cNvPr>
          <p:cNvSpPr txBox="1"/>
          <p:nvPr/>
        </p:nvSpPr>
        <p:spPr>
          <a:xfrm>
            <a:off x="7397215" y="2858173"/>
            <a:ext cx="267181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Premium, </a:t>
            </a:r>
            <a:r>
              <a:rPr lang="en-US" sz="1600" dirty="0">
                <a:solidFill>
                  <a:srgbClr val="273043"/>
                </a:solidFill>
                <a:latin typeface="+mj-lt"/>
              </a:rPr>
              <a:t>s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tylish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washing up bowl with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+mj-lt"/>
              </a:rPr>
              <a:t>built-in plug/strainer prevents food debris from causing drain blockages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564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Washing Up Bowl with Plug  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3920736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2C5AEC-74F9-5B81-45E9-16E453B31E1D}"/>
              </a:ext>
            </a:extLst>
          </p:cNvPr>
          <p:cNvSpPr txBox="1"/>
          <p:nvPr/>
        </p:nvSpPr>
        <p:spPr>
          <a:xfrm>
            <a:off x="606305" y="891094"/>
            <a:ext cx="3550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rgbClr val="273043"/>
              </a:solidFill>
              <a:latin typeface="Calibri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11L capacity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Large handle rim for ease of lifting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F78808DA-AE4D-7022-B775-7031D39104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69" t="11447" r="12945" b="11849"/>
          <a:stretch/>
        </p:blipFill>
        <p:spPr>
          <a:xfrm>
            <a:off x="534985" y="3411802"/>
            <a:ext cx="1780362" cy="1435191"/>
          </a:xfrm>
          <a:prstGeom prst="round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Fits in a standard sink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62DE443C-7511-12A7-5165-D0C193DE26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377" t="13232" b="38165"/>
          <a:stretch/>
        </p:blipFill>
        <p:spPr>
          <a:xfrm>
            <a:off x="525933" y="5231075"/>
            <a:ext cx="1573598" cy="1241140"/>
          </a:xfrm>
          <a:prstGeom prst="round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D0DCF8-5F58-C1CA-5C21-D0C921A034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43" t="26757" r="1667" b="4639"/>
          <a:stretch/>
        </p:blipFill>
        <p:spPr>
          <a:xfrm>
            <a:off x="487649" y="1840303"/>
            <a:ext cx="1875034" cy="1400848"/>
          </a:xfrm>
          <a:prstGeom prst="round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38065" y="5710066"/>
              <a:ext cx="16774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Removable plug/strainer ideal for washing up and hand washing/rinsing clothes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A8C22116-B455-2994-1946-FF6341763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3119" y="1441609"/>
            <a:ext cx="4614171" cy="461417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788FEFF-FAD0-2A3A-C2B2-BC0F17D89D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AEC08-823D-5D07-C56B-F7E512CC6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34FA5-EDF1-3003-E537-56648ABEC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292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1142751" y="1505536"/>
            <a:ext cx="6890593" cy="3805174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  <a:latin typeface="Calibri Light"/>
              </a:rPr>
              <a:t>Created by our in house design team with unique features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  <a:latin typeface="Calibri Light"/>
              </a:rPr>
              <a:t>UK manufactured for full flexibility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  <a:latin typeface="Calibri Light"/>
              </a:rPr>
              <a:t>Developed through consumer research and understanding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  <a:latin typeface="Calibri Light"/>
              </a:rPr>
              <a:t>Ability to react quickly to new trends and </a:t>
            </a:r>
            <a:r>
              <a:rPr kumimoji="0" lang="en-US" sz="1800" b="0" i="0" u="none" strike="noStrike" kern="1200" cap="none" spc="0" normalizeH="0" noProof="0" dirty="0" err="1">
                <a:ln>
                  <a:noFill/>
                </a:ln>
                <a:solidFill>
                  <a:schemeClr val="tx1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colour</a:t>
            </a:r>
            <a:r>
              <a:rPr kumimoji="0" lang="en-US" sz="1800" b="0" i="0" u="none" strike="noStrike" kern="1200" cap="none" spc="0" normalizeH="0" noProof="0" dirty="0">
                <a:ln>
                  <a:noFill/>
                </a:ln>
                <a:solidFill>
                  <a:schemeClr val="tx1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themes 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  <a:latin typeface="Calibri Light"/>
              </a:rPr>
              <a:t>Affordable, stylish, high quality products</a:t>
            </a:r>
            <a:endParaRPr kumimoji="0" lang="en-US" sz="1800" b="0" i="0" u="none" strike="noStrike" kern="1200" cap="none" spc="0" normalizeH="0" noProof="0" dirty="0">
              <a:ln>
                <a:noFill/>
              </a:ln>
              <a:solidFill>
                <a:schemeClr val="tx1">
                  <a:lumMod val="60000"/>
                  <a:lumOff val="40000"/>
                </a:scheme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" name="Rounded Rectangle 6">
            <a:extLst>
              <a:ext uri="{FF2B5EF4-FFF2-40B4-BE49-F238E27FC236}">
                <a16:creationId xmlns:a16="http://schemas.microsoft.com/office/drawing/2014/main" id="{32EC9490-FA6F-94FB-5CB1-44087A49127E}"/>
              </a:ext>
            </a:extLst>
          </p:cNvPr>
          <p:cNvSpPr/>
          <p:nvPr/>
        </p:nvSpPr>
        <p:spPr>
          <a:xfrm>
            <a:off x="1357130" y="857436"/>
            <a:ext cx="3587009" cy="1056471"/>
          </a:xfrm>
          <a:prstGeom prst="roundRect">
            <a:avLst>
              <a:gd name="adj" fmla="val 2264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FFFFFF"/>
                </a:solidFill>
                <a:latin typeface="Calibri Light"/>
              </a:rPr>
              <a:t>Why Minky?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7" y="5310710"/>
            <a:ext cx="1552709" cy="15281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189248" y="1170329"/>
            <a:ext cx="1552709" cy="152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9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Dish Rack and Caddy</a:t>
            </a: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0" y="134145"/>
            <a:ext cx="7311230" cy="73112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1E156E-3322-B9CC-05C6-2B5EC7A25AB4}"/>
              </a:ext>
            </a:extLst>
          </p:cNvPr>
          <p:cNvSpPr txBox="1"/>
          <p:nvPr/>
        </p:nvSpPr>
        <p:spPr>
          <a:xfrm>
            <a:off x="7718794" y="2764174"/>
            <a:ext cx="225454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This innovative storage system boasts a multi-position cutlery holder, making washing the dishes a breeze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581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Dish Rack &amp; Caddy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2766896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73046" y="5895294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Fits variety of crockery and utensils for drying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Drainage holes – faster drying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D76246A-0743-85A2-A529-6AA0B7CA7E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116"/>
          <a:stretch/>
        </p:blipFill>
        <p:spPr>
          <a:xfrm>
            <a:off x="703891" y="1851546"/>
            <a:ext cx="1413057" cy="1326641"/>
          </a:xfrm>
          <a:prstGeom prst="round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59F3E4A-589D-6A42-82CB-15E76D4C4D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210" t="35558" r="7954" b="29149"/>
          <a:stretch/>
        </p:blipFill>
        <p:spPr>
          <a:xfrm>
            <a:off x="523542" y="5093133"/>
            <a:ext cx="1751981" cy="1379082"/>
          </a:xfrm>
          <a:prstGeom prst="round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EE6464A-B1ED-A04F-E4BA-4B1A4099B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455" y="1433213"/>
            <a:ext cx="4867112" cy="48671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572511-D1A6-89B6-D7EE-BE600E0AEE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796" t="12254" r="2164" b="15444"/>
          <a:stretch/>
        </p:blipFill>
        <p:spPr>
          <a:xfrm>
            <a:off x="580777" y="3492865"/>
            <a:ext cx="1647629" cy="1337912"/>
          </a:xfrm>
          <a:prstGeom prst="round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Open side for larger items to be stored e.g. pans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D0937989-1DF7-9942-0594-8A25CF3B79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0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C988A-09B6-2E65-BBC5-B2D0C6EDD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B409F-3A00-5CC3-D784-E2C63F861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822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Extending Cutlery Sorter </a:t>
            </a:r>
            <a:endParaRPr lang="en-GB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80" y="360361"/>
            <a:ext cx="7103269" cy="71032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8B2B98-3878-D4BE-F198-7269A379006C}"/>
              </a:ext>
            </a:extLst>
          </p:cNvPr>
          <p:cNvSpPr txBox="1"/>
          <p:nvPr/>
        </p:nvSpPr>
        <p:spPr>
          <a:xfrm>
            <a:off x="7460067" y="2762480"/>
            <a:ext cx="27152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This innovative 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organiser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 can be adjusted to fit drawers of different sizes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504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390163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Extending Cutlery Sorter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342735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38459" y="5771009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Dedicated compartments for different cutlery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93512" y="5713577"/>
              <a:ext cx="16774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Additional pull out storage – adjust to suit drawer size . Extends from 29cm to 51cm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BD6D1BD2-869C-6D9B-6911-FC18EA1AE4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79" t="22572" r="2222" b="21673"/>
          <a:stretch/>
        </p:blipFill>
        <p:spPr>
          <a:xfrm>
            <a:off x="532006" y="5308899"/>
            <a:ext cx="1603630" cy="9451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35F03B4-F54D-AF8A-5EFC-98032BF475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54" t="15325" r="1049" b="9466"/>
          <a:stretch/>
        </p:blipFill>
        <p:spPr>
          <a:xfrm>
            <a:off x="494624" y="3468971"/>
            <a:ext cx="1827558" cy="1378022"/>
          </a:xfrm>
          <a:prstGeom prst="roundRect">
            <a:avLst>
              <a:gd name="adj" fmla="val 10959"/>
            </a:avLst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Neat, organised kitchen drawer storage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D056680E-473D-AB08-AEA4-7E98DEE019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12" t="23892" r="3174" b="18045"/>
          <a:stretch/>
        </p:blipFill>
        <p:spPr>
          <a:xfrm>
            <a:off x="4659188" y="2261262"/>
            <a:ext cx="4977621" cy="313417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6714BEE-60E5-4FD1-36B9-71470E8886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605" b="7478"/>
          <a:stretch/>
        </p:blipFill>
        <p:spPr>
          <a:xfrm>
            <a:off x="698972" y="1968978"/>
            <a:ext cx="1438915" cy="119310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6C48893-5E72-2D67-64D9-BE118D24290F}"/>
              </a:ext>
            </a:extLst>
          </p:cNvPr>
          <p:cNvSpPr txBox="1"/>
          <p:nvPr/>
        </p:nvSpPr>
        <p:spPr>
          <a:xfrm>
            <a:off x="2166690" y="6532738"/>
            <a:ext cx="41171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Easy clean – smooth surfaces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Durable polymer construction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89263BC-B563-E70B-7D04-9B2282E313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09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67CC7-7AF2-2347-A272-F74E67B15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B0F8D-A0FA-C623-6EF6-F46826038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844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Anti-Bacterial Drying Mat</a:t>
            </a: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48" y="202017"/>
            <a:ext cx="7179858" cy="71798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3DF565-332F-468C-13CC-8CAC1A649554}"/>
              </a:ext>
            </a:extLst>
          </p:cNvPr>
          <p:cNvSpPr txBox="1"/>
          <p:nvPr/>
        </p:nvSpPr>
        <p:spPr>
          <a:xfrm>
            <a:off x="7507361" y="2858173"/>
            <a:ext cx="246597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333333"/>
                </a:solidFill>
                <a:latin typeface="Roboto" panose="02000000000000000000" pitchFamily="2" charset="0"/>
              </a:rPr>
              <a:t>H</a:t>
            </a:r>
            <a:r>
              <a:rPr lang="en-US" sz="14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andy super absorbent </a:t>
            </a:r>
            <a:r>
              <a:rPr lang="en-US" sz="1400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microfibre</a:t>
            </a:r>
            <a:r>
              <a:rPr lang="en-US" sz="14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 drying mat, can be positioned adjacent to your dish rack to create additional drying space for your crockery and cutlery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7028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390163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Anti-Bacterial Drying Mat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361247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A19289A-A6BD-EDE1-FFD5-597EF9485A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6690"/>
          <a:stretch/>
        </p:blipFill>
        <p:spPr>
          <a:xfrm>
            <a:off x="488941" y="3466467"/>
            <a:ext cx="1843874" cy="1381468"/>
          </a:xfrm>
          <a:prstGeom prst="roundRect">
            <a:avLst>
              <a:gd name="adj" fmla="val 13758"/>
            </a:avLst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Soft surface protects delicate glassware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E7FACB83-EE69-A640-4549-48BB8EE8A1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1" t="1860" b="13780"/>
          <a:stretch/>
        </p:blipFill>
        <p:spPr>
          <a:xfrm>
            <a:off x="494703" y="1829670"/>
            <a:ext cx="1840042" cy="1381468"/>
          </a:xfrm>
          <a:prstGeom prst="round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092517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24718" y="5763865"/>
              <a:ext cx="16774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Silver anti-bacterial technology – reduces growth of bacteria and odours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C86921AC-5F03-B8D9-3343-F1FF7EDD67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98" t="7384" r="11567" b="23659"/>
          <a:stretch/>
        </p:blipFill>
        <p:spPr>
          <a:xfrm>
            <a:off x="526425" y="5090746"/>
            <a:ext cx="1794032" cy="1381469"/>
          </a:xfrm>
          <a:prstGeom prst="roundRect">
            <a:avLst>
              <a:gd name="adj" fmla="val 9550"/>
            </a:avLst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7279" y="5817475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Folds away for easy storage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A0AA151-C216-E9F9-B53D-2551D44D37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4" t="8850" r="4814" b="11016"/>
          <a:stretch/>
        </p:blipFill>
        <p:spPr>
          <a:xfrm>
            <a:off x="4764253" y="1690374"/>
            <a:ext cx="4767492" cy="417892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C842FD0-F5F6-9E5C-00C9-0A81DDA61612}"/>
              </a:ext>
            </a:extLst>
          </p:cNvPr>
          <p:cNvSpPr txBox="1"/>
          <p:nvPr/>
        </p:nvSpPr>
        <p:spPr>
          <a:xfrm>
            <a:off x="2368192" y="6320727"/>
            <a:ext cx="53481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Super absorbent microfibre for  faster drying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Machine washable</a:t>
            </a:r>
          </a:p>
        </p:txBody>
      </p:sp>
    </p:spTree>
    <p:extLst>
      <p:ext uri="{BB962C8B-B14F-4D97-AF65-F5344CB8AC3E}">
        <p14:creationId xmlns:p14="http://schemas.microsoft.com/office/powerpoint/2010/main" val="320108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936D1-4F20-3C31-4A58-B2F6C004C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DC443-8BE9-7163-4FE4-12CA400DD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2 </a:t>
            </a:r>
            <a:r>
              <a:rPr lang="en-US" dirty="0" err="1"/>
              <a:t>colour</a:t>
            </a:r>
            <a:r>
              <a:rPr lang="en-US" dirty="0"/>
              <a:t> options blue and grey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897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814930" y="1700544"/>
            <a:ext cx="233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Flexible Drying Mat</a:t>
            </a:r>
            <a:endParaRPr lang="en-GB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8" y="202017"/>
            <a:ext cx="7246533" cy="72465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653DC7-99B2-4E92-7835-F182EB9F29A0}"/>
              </a:ext>
            </a:extLst>
          </p:cNvPr>
          <p:cNvSpPr txBox="1"/>
          <p:nvPr/>
        </p:nvSpPr>
        <p:spPr>
          <a:xfrm>
            <a:off x="7678034" y="2686723"/>
            <a:ext cx="243219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Position next to your dish rack to create additional drying space. The 3D surface</a:t>
            </a:r>
            <a:r>
              <a:rPr lang="en-US" sz="1600" dirty="0">
                <a:solidFill>
                  <a:srgbClr val="333333"/>
                </a:solidFill>
                <a:latin typeface="Roboto" panose="02000000000000000000" pitchFamily="2" charset="0"/>
              </a:rPr>
              <a:t> 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allows for faster drying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26354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571500" y="1095375"/>
            <a:ext cx="2828925" cy="54483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rPr>
              <a:t>1. Consumers actively seeking new stylish storage solutions</a:t>
            </a:r>
          </a:p>
          <a:p>
            <a:r>
              <a:rPr lang="en-GB" dirty="0">
                <a:solidFill>
                  <a:schemeClr val="tx2"/>
                </a:solidFill>
                <a:latin typeface="Century Gothic" panose="020B0502020202020204" pitchFamily="34" charset="0"/>
              </a:rPr>
              <a:t>(icon to show less space in a house)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en-GB" dirty="0">
                <a:solidFill>
                  <a:schemeClr val="tx2"/>
                </a:solidFill>
                <a:latin typeface="Century Gothic" panose="020B0502020202020204" pitchFamily="34" charset="0"/>
              </a:rPr>
              <a:t>2. Social media obsession with storage (image of Stacey Solomon - </a:t>
            </a:r>
            <a:r>
              <a:rPr lang="en-GB" dirty="0" err="1">
                <a:solidFill>
                  <a:schemeClr val="tx2"/>
                </a:solidFill>
                <a:latin typeface="Century Gothic" panose="020B0502020202020204" pitchFamily="34" charset="0"/>
              </a:rPr>
              <a:t>instagram</a:t>
            </a:r>
            <a:r>
              <a:rPr lang="en-GB" dirty="0">
                <a:solidFill>
                  <a:schemeClr val="tx2"/>
                </a:solidFill>
                <a:latin typeface="Century Gothic" panose="020B0502020202020204" pitchFamily="34" charset="0"/>
              </a:rPr>
              <a:t>)</a:t>
            </a:r>
          </a:p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733800" y="1095375"/>
            <a:ext cx="2828925" cy="54483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r>
              <a:rPr lang="en-GB" dirty="0">
                <a:solidFill>
                  <a:schemeClr val="tx2"/>
                </a:solidFill>
                <a:latin typeface="Century Gothic" panose="020B0502020202020204" pitchFamily="34" charset="0"/>
              </a:rPr>
              <a:t>3. Style is key – storage now more visible &amp; must compliment the home</a:t>
            </a:r>
          </a:p>
          <a:p>
            <a:r>
              <a:rPr lang="en-GB" dirty="0">
                <a:solidFill>
                  <a:schemeClr val="tx2"/>
                </a:solidFill>
                <a:latin typeface="Century Gothic" panose="020B0502020202020204" pitchFamily="34" charset="0"/>
              </a:rPr>
              <a:t>(showing our products in a home)</a:t>
            </a:r>
          </a:p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r>
              <a:rPr lang="en-GB" dirty="0">
                <a:solidFill>
                  <a:schemeClr val="tx2"/>
                </a:solidFill>
                <a:latin typeface="Century Gothic" panose="020B0502020202020204" pitchFamily="34" charset="0"/>
              </a:rPr>
              <a:t>4. Consumers looking to trade up </a:t>
            </a:r>
          </a:p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35566" y="333375"/>
            <a:ext cx="2003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Consumer Insights  </a:t>
            </a:r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165803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390163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Flexible Drying Mat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274723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3D surface for faster drying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0E565779-D52D-86C8-DD3E-E65EC98E6C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123"/>
          <a:stretch/>
        </p:blipFill>
        <p:spPr>
          <a:xfrm>
            <a:off x="508542" y="1771178"/>
            <a:ext cx="1872604" cy="1469973"/>
          </a:xfrm>
          <a:prstGeom prst="round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24416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38065" y="5880190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Soft, flexible surface protects glassware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35574E9E-BEC0-CB0D-0320-6D3F4C9F96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96" t="11180" r="12372" b="36617"/>
          <a:stretch/>
        </p:blipFill>
        <p:spPr>
          <a:xfrm>
            <a:off x="508542" y="3450090"/>
            <a:ext cx="1702354" cy="1396299"/>
          </a:xfrm>
          <a:prstGeom prst="roundRect">
            <a:avLst>
              <a:gd name="adj" fmla="val 15005"/>
            </a:avLst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0303CAB-7BE8-19A7-C6E9-CE9CD872A5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19" t="15321" r="12373" b="20233"/>
          <a:stretch/>
        </p:blipFill>
        <p:spPr>
          <a:xfrm>
            <a:off x="471949" y="5090747"/>
            <a:ext cx="1850234" cy="1381468"/>
          </a:xfrm>
          <a:prstGeom prst="roundRect">
            <a:avLst>
              <a:gd name="adj" fmla="val 8838"/>
            </a:avLst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7279" y="5817475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Folds away for easy storage 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D33DB283-BC1B-5C6A-3404-4C1CB7A87B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4375"/>
          <a:stretch/>
        </p:blipFill>
        <p:spPr>
          <a:xfrm>
            <a:off x="4683590" y="1771179"/>
            <a:ext cx="4805049" cy="363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26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387BD-8902-EF75-F2C0-C96856BE9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3CF8A-C80E-F566-E87E-8501FD450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599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6A7F0-02B7-E2A0-DAB2-80AEC6B74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A993DC-4165-D9B4-2877-4C59D884A2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8AEFA2-A69F-1D5C-AA49-480DD9F31352}"/>
              </a:ext>
            </a:extLst>
          </p:cNvPr>
          <p:cNvSpPr txBox="1"/>
          <p:nvPr/>
        </p:nvSpPr>
        <p:spPr>
          <a:xfrm>
            <a:off x="7814930" y="1700544"/>
            <a:ext cx="2339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Anti-Bacterial Drying Mat with Rack</a:t>
            </a:r>
            <a:endParaRPr lang="en-GB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0AC55D-AE2D-4083-450B-B509B7A9E704}"/>
              </a:ext>
            </a:extLst>
          </p:cNvPr>
          <p:cNvSpPr txBox="1"/>
          <p:nvPr/>
        </p:nvSpPr>
        <p:spPr>
          <a:xfrm>
            <a:off x="7768412" y="3056055"/>
            <a:ext cx="243219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333333"/>
                </a:solidFill>
                <a:latin typeface="Roboto" panose="02000000000000000000" pitchFamily="2" charset="0"/>
              </a:rPr>
              <a:t>H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andy super absorbent </a:t>
            </a:r>
            <a:r>
              <a:rPr lang="en-US" sz="1600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microfibre</a:t>
            </a:r>
            <a:r>
              <a:rPr lang="en-US" sz="1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 drying mat with rack for ease of stacking/drying crockery</a:t>
            </a:r>
            <a:endParaRPr lang="en-GB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09099E-7F74-3FAD-DFEF-128625B655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696" r="7217"/>
          <a:stretch/>
        </p:blipFill>
        <p:spPr>
          <a:xfrm>
            <a:off x="0" y="693144"/>
            <a:ext cx="7783735" cy="589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1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F453C-599A-723D-5D94-FA372B1F6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CB044B5-FE69-9A6C-A4BA-06A2F23E96DD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1A6D49C0-F004-D402-2D14-89CA512BEE34}"/>
              </a:ext>
            </a:extLst>
          </p:cNvPr>
          <p:cNvSpPr txBox="1">
            <a:spLocks/>
          </p:cNvSpPr>
          <p:nvPr/>
        </p:nvSpPr>
        <p:spPr>
          <a:xfrm>
            <a:off x="580777" y="390163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27304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Dish rack and mat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C5E69B5-422C-36A0-7A01-CF7B50E5E1AF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263473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BD5DDB4E-14F9-FA4F-8B4F-7BCBD2E1A32D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6823A5A6-C6B5-016C-6E4E-E791ABF40C15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B5D917ED-187F-6E21-B4DF-F227A9D96992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B2623AD-C1E3-D632-FCFD-F5BBA118C208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3215055C-8115-6E8D-3FE2-A00402C7047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AADF852-591B-2BDE-93E3-C352373A519C}"/>
                </a:ext>
              </a:extLst>
            </p:cNvPr>
            <p:cNvSpPr txBox="1"/>
            <p:nvPr/>
          </p:nvSpPr>
          <p:spPr>
            <a:xfrm>
              <a:off x="1137279" y="5713577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Soft surface protects delicate glassware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04DBED0-6AA9-85F1-23DA-C294713AECD7}"/>
              </a:ext>
            </a:extLst>
          </p:cNvPr>
          <p:cNvGrpSpPr/>
          <p:nvPr/>
        </p:nvGrpSpPr>
        <p:grpSpPr>
          <a:xfrm>
            <a:off x="2211287" y="2113783"/>
            <a:ext cx="2018787" cy="838899"/>
            <a:chOff x="967813" y="5710066"/>
            <a:chExt cx="2018787" cy="838899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B63EF247-A654-4B78-D0EE-90D625E986AA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66841AE-D2CE-71D2-88EC-0AFC91C4567A}"/>
                </a:ext>
              </a:extLst>
            </p:cNvPr>
            <p:cNvSpPr txBox="1"/>
            <p:nvPr/>
          </p:nvSpPr>
          <p:spPr>
            <a:xfrm>
              <a:off x="1208015" y="5779524"/>
              <a:ext cx="16774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Silver anti-bacterial technology – reduces growth of bacteria and odours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E01B34-2AE9-B367-D99E-DB32586F790E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BF60AD5D-928E-9021-F6B3-9DA8A0FF11CA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AE88AC9-36D3-66AB-E401-783B31AF21D5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Handy polymer drying rack to help stacking/drying process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BAEFABD7-D3AC-9F14-F291-20103B19C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576" y="1517800"/>
            <a:ext cx="4864093" cy="486409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1E3C651-27CB-C1B3-68AE-FC1AA407725C}"/>
              </a:ext>
            </a:extLst>
          </p:cNvPr>
          <p:cNvSpPr txBox="1"/>
          <p:nvPr/>
        </p:nvSpPr>
        <p:spPr>
          <a:xfrm>
            <a:off x="2322182" y="6329010"/>
            <a:ext cx="53481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Folds away for easy storage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68B043A-D216-97E0-D660-5B8E47AC392C}"/>
              </a:ext>
            </a:extLst>
          </p:cNvPr>
          <p:cNvSpPr txBox="1"/>
          <p:nvPr/>
        </p:nvSpPr>
        <p:spPr>
          <a:xfrm>
            <a:off x="2211287" y="6639697"/>
            <a:ext cx="53481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Super absorbent microfibre for  faster drying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 Machine washable</a:t>
            </a:r>
          </a:p>
        </p:txBody>
      </p:sp>
    </p:spTree>
    <p:extLst>
      <p:ext uri="{BB962C8B-B14F-4D97-AF65-F5344CB8AC3E}">
        <p14:creationId xmlns:p14="http://schemas.microsoft.com/office/powerpoint/2010/main" val="19996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Two Tier </a:t>
            </a:r>
          </a:p>
          <a:p>
            <a:r>
              <a:rPr lang="en-GB" sz="2400" dirty="0"/>
              <a:t>Shelf Organiser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6" y="202017"/>
            <a:ext cx="7275108" cy="72751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C1EC8B2-E024-5769-B1E0-AB902FEA77A8}"/>
              </a:ext>
            </a:extLst>
          </p:cNvPr>
          <p:cNvSpPr txBox="1"/>
          <p:nvPr/>
        </p:nvSpPr>
        <p:spPr>
          <a:xfrm>
            <a:off x="7724551" y="2945480"/>
            <a:ext cx="23391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333333"/>
                </a:solidFill>
                <a:latin typeface="Roboto" panose="02000000000000000000" pitchFamily="2" charset="0"/>
              </a:rPr>
              <a:t>M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aximise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 your cupboard space making it easy to see everything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142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Two Tier Shelf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Organiser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352618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93905" y="586370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Clever storage solution for tins, jars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etc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83F6A77D-A117-C1D4-23ED-E5F8D48953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65" t="17871" r="10741" b="20044"/>
          <a:stretch/>
        </p:blipFill>
        <p:spPr>
          <a:xfrm>
            <a:off x="547401" y="3445507"/>
            <a:ext cx="1755530" cy="1404202"/>
          </a:xfrm>
          <a:prstGeom prst="roundRect">
            <a:avLst>
              <a:gd name="adj" fmla="val 11065"/>
            </a:avLst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Step design allows items to be seen easier 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600B9E23-ED38-547B-B156-7218E44C07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17" t="39647" r="47399" b="19769"/>
          <a:stretch/>
        </p:blipFill>
        <p:spPr>
          <a:xfrm>
            <a:off x="531002" y="5090747"/>
            <a:ext cx="1821252" cy="1492025"/>
          </a:xfrm>
          <a:prstGeom prst="roundRect">
            <a:avLst>
              <a:gd name="adj" fmla="val 17080"/>
            </a:avLst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Flexible multi position use, fit in any cupboard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3F979622-7F93-A838-BEC1-62F2E66DC4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9747"/>
          <a:stretch/>
        </p:blipFill>
        <p:spPr>
          <a:xfrm>
            <a:off x="4624627" y="1349168"/>
            <a:ext cx="5003011" cy="401505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E103A1C-463F-F25B-976F-BB1684B229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398" b="22283"/>
          <a:stretch/>
        </p:blipFill>
        <p:spPr>
          <a:xfrm>
            <a:off x="535937" y="2098978"/>
            <a:ext cx="1631617" cy="8862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4A74256-FC02-1F93-9F18-3367E6F28CAC}"/>
              </a:ext>
            </a:extLst>
          </p:cNvPr>
          <p:cNvSpPr txBox="1"/>
          <p:nvPr/>
        </p:nvSpPr>
        <p:spPr>
          <a:xfrm>
            <a:off x="2103123" y="6541321"/>
            <a:ext cx="53481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Sturdy, robust construction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37D78EE-F231-1A57-9489-930F82AC49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81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Pan Lid Holders</a:t>
            </a:r>
            <a:endParaRPr lang="en-GB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31" y="103187"/>
            <a:ext cx="7354888" cy="73548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0D66EC-2160-1135-70FF-4894D5163BC5}"/>
              </a:ext>
            </a:extLst>
          </p:cNvPr>
          <p:cNvSpPr txBox="1"/>
          <p:nvPr/>
        </p:nvSpPr>
        <p:spPr>
          <a:xfrm>
            <a:off x="7673772" y="2712430"/>
            <a:ext cx="24803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T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he ideal solution for neat and tidy storage of pan lids.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982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Pan Lid Holders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228511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Set of three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6045F9D3-0C52-F72D-7FE3-62E85C172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891" y="5247195"/>
            <a:ext cx="1431298" cy="10685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652A918-395B-DD68-4B2C-357ECFA02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115" y="1794316"/>
            <a:ext cx="4409079" cy="390875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1DEECD9-5FAF-4293-A5D5-E81ED839BC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546" r="4761" b="14856"/>
          <a:stretch/>
        </p:blipFill>
        <p:spPr>
          <a:xfrm>
            <a:off x="508421" y="3465525"/>
            <a:ext cx="1873118" cy="1381468"/>
          </a:xfrm>
          <a:prstGeom prst="roundRect">
            <a:avLst>
              <a:gd name="adj" fmla="val 15230"/>
            </a:avLst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Easy fit with strong &amp; secure adhesive pads – no tools required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E48BF61-0200-556C-2D82-3861B73319B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889" t="8322" r="4592" b="16677"/>
          <a:stretch/>
        </p:blipFill>
        <p:spPr>
          <a:xfrm>
            <a:off x="528150" y="1813941"/>
            <a:ext cx="1794032" cy="1486474"/>
          </a:xfrm>
          <a:prstGeom prst="round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38065" y="5710066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For use on cupboard doors or deep pan drawers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C1211B7E-714E-C000-E07B-92B863F916C9}"/>
              </a:ext>
            </a:extLst>
          </p:cNvPr>
          <p:cNvSpPr txBox="1"/>
          <p:nvPr/>
        </p:nvSpPr>
        <p:spPr>
          <a:xfrm>
            <a:off x="2381539" y="6406173"/>
            <a:ext cx="53481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Durable polymer construction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B02E58D-5732-FC87-D151-C49FBE5D03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1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814930" y="1700544"/>
            <a:ext cx="2339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Multi Purpose Storage Caddy </a:t>
            </a:r>
            <a:endParaRPr lang="en-GB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31" y="396947"/>
            <a:ext cx="7050420" cy="70504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69C0E2A-20CA-6A53-A79C-2ED2A0B70B23}"/>
              </a:ext>
            </a:extLst>
          </p:cNvPr>
          <p:cNvSpPr txBox="1"/>
          <p:nvPr/>
        </p:nvSpPr>
        <p:spPr>
          <a:xfrm>
            <a:off x="7480007" y="2686723"/>
            <a:ext cx="267408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stylish solution for storing almost anything in your home </a:t>
            </a:r>
            <a:r>
              <a:rPr lang="en-US" dirty="0">
                <a:solidFill>
                  <a:srgbClr val="333333"/>
                </a:solidFill>
                <a:latin typeface="Roboto" panose="02000000000000000000" pitchFamily="2" charset="0"/>
              </a:rPr>
              <a:t>e.g.</a:t>
            </a:r>
            <a:r>
              <a:rPr lang="en-US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 craft items, DIY tools, baby essentials, beauty items, the list goes on!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748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390163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Multi Purpose Storage Caddy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>
            <a:off x="703891" y="845233"/>
            <a:ext cx="4172909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7279" y="5713577"/>
              <a:ext cx="16774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Available with divider (ideal for storing bottles) and without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1871B36A-E939-49B2-87CC-CC44584FA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92" y="5141304"/>
            <a:ext cx="1452771" cy="128035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BA70FD-92B5-111F-52F8-602ED06CF5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92" t="16220" r="6727" b="13349"/>
          <a:stretch/>
        </p:blipFill>
        <p:spPr>
          <a:xfrm>
            <a:off x="500017" y="1789019"/>
            <a:ext cx="1850385" cy="1488831"/>
          </a:xfrm>
          <a:prstGeom prst="round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22CAB5F-5EE8-72C2-C4E3-2BF342B580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2510" r="39147" b="25211"/>
          <a:stretch/>
        </p:blipFill>
        <p:spPr>
          <a:xfrm>
            <a:off x="500017" y="3475215"/>
            <a:ext cx="1881522" cy="1381468"/>
          </a:xfrm>
          <a:prstGeom prst="round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208015" y="5896487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Easy carry – large accessible handle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Easy to store – foldaway handle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EA53077-5610-5FD9-3D4C-FBE5B06D59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7285" y="1375468"/>
            <a:ext cx="4746454" cy="474645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C03FC6B-9FED-26E1-ECE8-A3CA63C755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7F63C14-05CA-7B84-768F-63F44570D7FA}"/>
              </a:ext>
            </a:extLst>
          </p:cNvPr>
          <p:cNvSpPr txBox="1"/>
          <p:nvPr/>
        </p:nvSpPr>
        <p:spPr>
          <a:xfrm>
            <a:off x="1799823" y="6517850"/>
            <a:ext cx="53481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14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Strong polymer construction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C36856D-B0E7-848C-915A-11A4CCD9A213}"/>
              </a:ext>
            </a:extLst>
          </p:cNvPr>
          <p:cNvSpPr txBox="1"/>
          <p:nvPr/>
        </p:nvSpPr>
        <p:spPr>
          <a:xfrm>
            <a:off x="4931716" y="5706292"/>
            <a:ext cx="53481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1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(show multi use images)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52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F38D5-3D87-5A6C-E45D-F94CF5E94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392B805-0C7D-9F75-E4B9-3FE28350C63C}"/>
              </a:ext>
            </a:extLst>
          </p:cNvPr>
          <p:cNvSpPr/>
          <p:nvPr/>
        </p:nvSpPr>
        <p:spPr>
          <a:xfrm>
            <a:off x="571500" y="1095375"/>
            <a:ext cx="2828925" cy="54483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2"/>
                </a:solidFill>
                <a:latin typeface="Century Gothic" panose="020B0502020202020204" pitchFamily="34" charset="0"/>
              </a:rPr>
              <a:t>Same old kitchen brand new personality</a:t>
            </a:r>
          </a:p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  <a:p>
            <a:r>
              <a:rPr lang="en-GB" dirty="0">
                <a:solidFill>
                  <a:schemeClr val="tx2"/>
                </a:solidFill>
                <a:latin typeface="Century Gothic" panose="020B0502020202020204" pitchFamily="34" charset="0"/>
              </a:rPr>
              <a:t>(show colour offerings)</a:t>
            </a:r>
          </a:p>
          <a:p>
            <a:endParaRPr lang="en-GB" dirty="0">
              <a:solidFill>
                <a:schemeClr val="tx2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FCA2C2-3954-E4F7-0289-8C4BCDE17AC5}"/>
              </a:ext>
            </a:extLst>
          </p:cNvPr>
          <p:cNvSpPr txBox="1"/>
          <p:nvPr/>
        </p:nvSpPr>
        <p:spPr>
          <a:xfrm>
            <a:off x="1135566" y="333375"/>
            <a:ext cx="1733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Affordable range</a:t>
            </a:r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404645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E4F63-176A-0045-E0D1-C704E8B61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41949-65C7-A54A-4C47-76EB054FD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328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77B84-0258-8485-399D-58A223F0D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384" y="2422670"/>
            <a:ext cx="4230342" cy="3297646"/>
          </a:xfrm>
        </p:spPr>
        <p:txBody>
          <a:bodyPr>
            <a:normAutofit fontScale="90000"/>
          </a:bodyPr>
          <a:lstStyle/>
          <a:p>
            <a:r>
              <a:rPr lang="en-US" dirty="0"/>
              <a:t>Slides on Chinese </a:t>
            </a:r>
            <a:r>
              <a:rPr lang="en-US" dirty="0" err="1"/>
              <a:t>sinkside</a:t>
            </a:r>
            <a:r>
              <a:rPr lang="en-US" dirty="0"/>
              <a:t> products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sink tidy</a:t>
            </a:r>
            <a:br>
              <a:rPr lang="en-US" dirty="0"/>
            </a:br>
            <a:r>
              <a:rPr lang="en-US" dirty="0"/>
              <a:t>utensil caddy</a:t>
            </a:r>
            <a:br>
              <a:rPr lang="en-US" dirty="0"/>
            </a:br>
            <a:r>
              <a:rPr lang="en-US" dirty="0"/>
              <a:t>foldaway dish rack</a:t>
            </a:r>
            <a:br>
              <a:rPr lang="en-US" dirty="0"/>
            </a:br>
            <a:r>
              <a:rPr lang="en-US" dirty="0"/>
              <a:t>expanding dish rack</a:t>
            </a:r>
            <a:br>
              <a:rPr lang="en-US" dirty="0"/>
            </a:br>
            <a:r>
              <a:rPr lang="en-US" dirty="0"/>
              <a:t>2 Tier dish rack</a:t>
            </a:r>
            <a:br>
              <a:rPr lang="en-US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433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2FF23C-E6F0-7FAF-9930-CA4259517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559675" cy="7559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Slimline Sink Tidy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8A9B1E-7001-72FE-F31F-BA56F81F74D7}"/>
              </a:ext>
            </a:extLst>
          </p:cNvPr>
          <p:cNvSpPr txBox="1"/>
          <p:nvPr/>
        </p:nvSpPr>
        <p:spPr>
          <a:xfrm>
            <a:off x="7559676" y="2488841"/>
            <a:ext cx="2413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600" dirty="0">
                <a:latin typeface="+mj-lt"/>
              </a:rPr>
              <a:t>A practical yet stylish solution which provides storage for all your washing up essentials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5449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2A3E6A-4B5E-DC8C-CE94-8E93F632DDD8}"/>
              </a:ext>
            </a:extLst>
          </p:cNvPr>
          <p:cNvSpPr/>
          <p:nvPr/>
        </p:nvSpPr>
        <p:spPr>
          <a:xfrm>
            <a:off x="528150" y="1840303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10" name="Title Placeholder 10">
            <a:extLst>
              <a:ext uri="{FF2B5EF4-FFF2-40B4-BE49-F238E27FC236}">
                <a16:creationId xmlns:a16="http://schemas.microsoft.com/office/drawing/2014/main" id="{9339648C-7731-E0A8-EC49-2CE3A5A2A562}"/>
              </a:ext>
            </a:extLst>
          </p:cNvPr>
          <p:cNvSpPr txBox="1">
            <a:spLocks/>
          </p:cNvSpPr>
          <p:nvPr/>
        </p:nvSpPr>
        <p:spPr>
          <a:xfrm>
            <a:off x="580777" y="403226"/>
            <a:ext cx="7300167" cy="3476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7938" indent="0" algn="ctr" defTabSz="20115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/>
              <a:defRPr sz="6614" b="0" i="0" kern="1200">
                <a:ln>
                  <a:noFill/>
                </a:ln>
                <a:solidFill>
                  <a:schemeClr val="tx2"/>
                </a:solidFill>
                <a:latin typeface="BROTHER-1816-MEDIUM" pitchFamily="2" charset="0"/>
                <a:ea typeface="+mj-ea"/>
                <a:cs typeface="+mj-cs"/>
              </a:defRPr>
            </a:lvl1pPr>
          </a:lstStyle>
          <a:p>
            <a:pPr marL="7938" marR="0" lvl="0" indent="0" algn="l" defTabSz="201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27304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Slimline Sink Tidy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357A264-2A4B-080A-195F-E5DDC2790781}"/>
              </a:ext>
            </a:extLst>
          </p:cNvPr>
          <p:cNvCxnSpPr>
            <a:cxnSpLocks/>
          </p:cNvCxnSpPr>
          <p:nvPr/>
        </p:nvCxnSpPr>
        <p:spPr>
          <a:xfrm flipV="1">
            <a:off x="703891" y="828000"/>
            <a:ext cx="2464109" cy="740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1E9577A3-183A-5710-DB3D-F637EF457CF7}"/>
              </a:ext>
            </a:extLst>
          </p:cNvPr>
          <p:cNvSpPr/>
          <p:nvPr/>
        </p:nvSpPr>
        <p:spPr>
          <a:xfrm>
            <a:off x="4624627" y="1118336"/>
            <a:ext cx="5046744" cy="5353879"/>
          </a:xfrm>
          <a:prstGeom prst="roundRect">
            <a:avLst>
              <a:gd name="adj" fmla="val 4515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039BED8-905B-FCCA-04DF-8E20F4FCE61E}"/>
              </a:ext>
            </a:extLst>
          </p:cNvPr>
          <p:cNvSpPr/>
          <p:nvPr/>
        </p:nvSpPr>
        <p:spPr>
          <a:xfrm>
            <a:off x="528150" y="3465525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C7248BA5-9BC8-8641-F24D-9C4E1C670385}"/>
              </a:ext>
            </a:extLst>
          </p:cNvPr>
          <p:cNvSpPr/>
          <p:nvPr/>
        </p:nvSpPr>
        <p:spPr>
          <a:xfrm>
            <a:off x="528150" y="5090747"/>
            <a:ext cx="1794032" cy="1381468"/>
          </a:xfrm>
          <a:prstGeom prst="roundRect">
            <a:avLst>
              <a:gd name="adj" fmla="val 12720"/>
            </a:avLst>
          </a:prstGeom>
          <a:solidFill>
            <a:schemeClr val="bg1"/>
          </a:solidFill>
          <a:ln>
            <a:noFill/>
          </a:ln>
          <a:effectLst>
            <a:outerShdw blurRad="109337" dir="5406840" sx="99737" sy="99737" algn="t" rotWithShape="0">
              <a:schemeClr val="tx2">
                <a:alpha val="20111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6731F7-6D76-E2C7-B1EA-C4C7720AEB99}"/>
              </a:ext>
            </a:extLst>
          </p:cNvPr>
          <p:cNvGrpSpPr/>
          <p:nvPr/>
        </p:nvGrpSpPr>
        <p:grpSpPr>
          <a:xfrm>
            <a:off x="2212073" y="5364227"/>
            <a:ext cx="2018787" cy="834508"/>
            <a:chOff x="967813" y="5710066"/>
            <a:chExt cx="2018787" cy="834508"/>
          </a:xfrm>
        </p:grpSpPr>
        <p:sp>
          <p:nvSpPr>
            <p:cNvPr id="20" name="Rounded Rectangle 6">
              <a:extLst>
                <a:ext uri="{FF2B5EF4-FFF2-40B4-BE49-F238E27FC236}">
                  <a16:creationId xmlns:a16="http://schemas.microsoft.com/office/drawing/2014/main" id="{9983B050-31CC-C249-55D4-8EDD1B0C7B59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1241B25-59D2-4D59-CAAF-F2609A95A8CD}"/>
                </a:ext>
              </a:extLst>
            </p:cNvPr>
            <p:cNvSpPr txBox="1"/>
            <p:nvPr/>
          </p:nvSpPr>
          <p:spPr>
            <a:xfrm>
              <a:off x="1138066" y="5815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Comes apart</a:t>
              </a:r>
              <a:r>
                <a:rPr kumimoji="0" lang="en-US" sz="1200" b="0" i="0" u="none" strike="noStrike" kern="1200" cap="none" spc="0" normalizeH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 for easy cleaning 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1" t="6035" r="17236" b="7627"/>
          <a:stretch/>
        </p:blipFill>
        <p:spPr>
          <a:xfrm>
            <a:off x="5209975" y="1222922"/>
            <a:ext cx="3917766" cy="492923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7" t="14225" r="16844" b="10184"/>
          <a:stretch/>
        </p:blipFill>
        <p:spPr>
          <a:xfrm>
            <a:off x="831120" y="5155081"/>
            <a:ext cx="1098157" cy="12528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9" t="12043" r="3633" b="11186"/>
          <a:stretch/>
        </p:blipFill>
        <p:spPr>
          <a:xfrm>
            <a:off x="528151" y="1819500"/>
            <a:ext cx="1812940" cy="1437136"/>
          </a:xfrm>
          <a:prstGeom prst="round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9B6C8AB-F09A-464F-D36F-71313839D4D5}"/>
              </a:ext>
            </a:extLst>
          </p:cNvPr>
          <p:cNvGrpSpPr/>
          <p:nvPr/>
        </p:nvGrpSpPr>
        <p:grpSpPr>
          <a:xfrm>
            <a:off x="2211287" y="2113783"/>
            <a:ext cx="2018787" cy="834508"/>
            <a:chOff x="967813" y="5710066"/>
            <a:chExt cx="2018787" cy="834508"/>
          </a:xfrm>
        </p:grpSpPr>
        <p:sp>
          <p:nvSpPr>
            <p:cNvPr id="2" name="Rounded Rectangle 6">
              <a:extLst>
                <a:ext uri="{FF2B5EF4-FFF2-40B4-BE49-F238E27FC236}">
                  <a16:creationId xmlns:a16="http://schemas.microsoft.com/office/drawing/2014/main" id="{FD6F9559-0470-3AA6-0556-6569CCC2423F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D718B45-525B-2009-1286-95F9F47CB943}"/>
                </a:ext>
              </a:extLst>
            </p:cNvPr>
            <p:cNvSpPr txBox="1"/>
            <p:nvPr/>
          </p:nvSpPr>
          <p:spPr>
            <a:xfrm>
              <a:off x="1116525" y="5869745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400">
                <a:defRPr/>
              </a:pPr>
              <a:r>
                <a:rPr lang="en-GB" sz="1200" dirty="0">
                  <a:solidFill>
                    <a:srgbClr val="273043"/>
                  </a:solidFill>
                  <a:latin typeface="Calibri Light"/>
                </a:rPr>
                <a:t>Slimline design, fits neatly by the sink </a:t>
              </a: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075" y="3495250"/>
            <a:ext cx="1341107" cy="1358155"/>
          </a:xfrm>
          <a:prstGeom prst="roundRect">
            <a:avLst>
              <a:gd name="adj" fmla="val 12406"/>
            </a:avLst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971D10-7883-B15D-6034-6087D8193638}"/>
              </a:ext>
            </a:extLst>
          </p:cNvPr>
          <p:cNvGrpSpPr/>
          <p:nvPr/>
        </p:nvGrpSpPr>
        <p:grpSpPr>
          <a:xfrm>
            <a:off x="2211680" y="3748695"/>
            <a:ext cx="2018787" cy="834508"/>
            <a:chOff x="967813" y="5710066"/>
            <a:chExt cx="2018787" cy="834508"/>
          </a:xfrm>
        </p:grpSpPr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81FC9940-CA32-EAC4-9ADF-F882A5E0B106}"/>
                </a:ext>
              </a:extLst>
            </p:cNvPr>
            <p:cNvSpPr/>
            <p:nvPr/>
          </p:nvSpPr>
          <p:spPr>
            <a:xfrm>
              <a:off x="967813" y="5710066"/>
              <a:ext cx="2018787" cy="834508"/>
            </a:xfrm>
            <a:prstGeom prst="roundRect">
              <a:avLst>
                <a:gd name="adj" fmla="val 22646"/>
              </a:avLst>
            </a:prstGeom>
            <a:solidFill>
              <a:schemeClr val="bg1"/>
            </a:solidFill>
            <a:ln>
              <a:noFill/>
            </a:ln>
            <a:effectLst>
              <a:outerShdw blurRad="109337" dir="5406840" sx="99737" sy="99737" algn="t" rotWithShape="0">
                <a:schemeClr val="tx2">
                  <a:alpha val="20111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A0C85C-0A9F-0723-1512-F5559A30D15A}"/>
                </a:ext>
              </a:extLst>
            </p:cNvPr>
            <p:cNvSpPr txBox="1"/>
            <p:nvPr/>
          </p:nvSpPr>
          <p:spPr>
            <a:xfrm>
              <a:off x="1150352" y="5850321"/>
              <a:ext cx="1677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Clear removable drip tray with </a:t>
              </a:r>
              <a:r>
                <a:rPr lang="en-US" sz="1200" dirty="0">
                  <a:solidFill>
                    <a:srgbClr val="273043"/>
                  </a:solidFill>
                  <a:latin typeface="Calibri Light"/>
                </a:rPr>
                <a:t>d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rainage</a:t>
              </a:r>
              <a:r>
                <a:rPr kumimoji="0" lang="en-US" sz="1200" b="0" i="0" u="none" strike="noStrike" kern="1200" cap="none" spc="0" normalizeH="0" noProof="0" dirty="0">
                  <a:ln>
                    <a:noFill/>
                  </a:ln>
                  <a:solidFill>
                    <a:srgbClr val="273043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 spout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73043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4A7E4B0-463F-A699-4B12-2E6CA657EE6D}"/>
              </a:ext>
            </a:extLst>
          </p:cNvPr>
          <p:cNvSpPr txBox="1"/>
          <p:nvPr/>
        </p:nvSpPr>
        <p:spPr>
          <a:xfrm>
            <a:off x="2056997" y="6219578"/>
            <a:ext cx="315297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07943">
              <a:defRPr/>
            </a:pPr>
            <a:endParaRPr lang="en-GB" sz="1400" dirty="0">
              <a:solidFill>
                <a:schemeClr val="bg2">
                  <a:lumMod val="50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defTabSz="1007943">
              <a:buFont typeface="Arial" panose="020B0604020202020204" pitchFamily="34" charset="0"/>
              <a:buChar char="•"/>
              <a:defRPr/>
            </a:pPr>
            <a:r>
              <a:rPr lang="en-GB" sz="1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Holes for airflow</a:t>
            </a:r>
          </a:p>
          <a:p>
            <a:pPr defTabSz="1007943">
              <a:buFont typeface="Arial" panose="020B0604020202020204" pitchFamily="34" charset="0"/>
              <a:buChar char="•"/>
              <a:defRPr/>
            </a:pPr>
            <a:r>
              <a:rPr lang="en-GB" sz="140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2 sections for handled products</a:t>
            </a:r>
          </a:p>
          <a:p>
            <a:pPr defTabSz="1007943">
              <a:buFont typeface="Arial" panose="020B0604020202020204" pitchFamily="34" charset="0"/>
              <a:buChar char="•"/>
              <a:defRPr/>
            </a:pPr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defTabSz="1007943">
              <a:buFont typeface="Arial" panose="020B0604020202020204" pitchFamily="34" charset="0"/>
              <a:buChar char="•"/>
              <a:defRPr/>
            </a:pPr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33EB915-8B30-1DE3-450B-02E0A9E8C0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5804" y="204362"/>
            <a:ext cx="734724" cy="69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8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5EE2A-C133-BED5-FF59-5D4C6353E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Images showing all 5 </a:t>
            </a:r>
            <a:r>
              <a:rPr lang="en-US" dirty="0" err="1"/>
              <a:t>colour</a:t>
            </a:r>
            <a:r>
              <a:rPr lang="en-US" dirty="0"/>
              <a:t> options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06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59089E-1D53-4374-2642-95437590F9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0" t="1828" r="24315" b="85654"/>
          <a:stretch/>
        </p:blipFill>
        <p:spPr>
          <a:xfrm>
            <a:off x="7814930" y="202017"/>
            <a:ext cx="2158409" cy="13433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9B9FD4-DDC2-B0E2-3A65-8BDB51D3A570}"/>
              </a:ext>
            </a:extLst>
          </p:cNvPr>
          <p:cNvSpPr txBox="1"/>
          <p:nvPr/>
        </p:nvSpPr>
        <p:spPr>
          <a:xfrm>
            <a:off x="7729869" y="1786269"/>
            <a:ext cx="2339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Sink Tidy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" y="202017"/>
            <a:ext cx="7248525" cy="72485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C90489-4D59-399C-3A56-71CBC0BAFBB6}"/>
              </a:ext>
            </a:extLst>
          </p:cNvPr>
          <p:cNvSpPr txBox="1"/>
          <p:nvPr/>
        </p:nvSpPr>
        <p:spPr>
          <a:xfrm>
            <a:off x="7596188" y="2247934"/>
            <a:ext cx="2971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800" dirty="0">
                <a:latin typeface="+mj-lt"/>
              </a:rPr>
              <a:t>A smart storage solution which offers two compartments to hold all your cleaning essentials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273043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025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inky Slide Theme">
  <a:themeElements>
    <a:clrScheme name="Custom 3">
      <a:dk1>
        <a:srgbClr val="273043"/>
      </a:dk1>
      <a:lt1>
        <a:srgbClr val="FFFFFF"/>
      </a:lt1>
      <a:dk2>
        <a:srgbClr val="273043"/>
      </a:dk2>
      <a:lt2>
        <a:srgbClr val="FFFFFF"/>
      </a:lt2>
      <a:accent1>
        <a:srgbClr val="9CB3CE"/>
      </a:accent1>
      <a:accent2>
        <a:srgbClr val="ECDFDF"/>
      </a:accent2>
      <a:accent3>
        <a:srgbClr val="BDCCD3"/>
      </a:accent3>
      <a:accent4>
        <a:srgbClr val="00B2E3"/>
      </a:accent4>
      <a:accent5>
        <a:srgbClr val="E8308A"/>
      </a:accent5>
      <a:accent6>
        <a:srgbClr val="73808E"/>
      </a:accent6>
      <a:hlink>
        <a:srgbClr val="00B2E3"/>
      </a:hlink>
      <a:folHlink>
        <a:srgbClr val="00B2E3"/>
      </a:folHlink>
    </a:clrScheme>
    <a:fontScheme name="Minky Presentation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>
          <a:outerShdw blurRad="109337" dir="5406840" sx="99737" sy="99737" algn="t" rotWithShape="0">
            <a:schemeClr val="tx2">
              <a:alpha val="20111"/>
            </a:scheme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inky Slide Theme" id="{665F505B-370A-421C-82D6-67F3B22DCD0C}" vid="{58DD65FE-A009-4BDC-AAED-762D61410F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Minky Slide Theme</Template>
  <TotalTime>898</TotalTime>
  <Words>1202</Words>
  <Application>Microsoft Office PowerPoint</Application>
  <PresentationFormat>Custom</PresentationFormat>
  <Paragraphs>280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9" baseType="lpstr">
      <vt:lpstr>Arial</vt:lpstr>
      <vt:lpstr>BROTHER-1816-BOOK</vt:lpstr>
      <vt:lpstr>BROTHER-1816-MEDIUM</vt:lpstr>
      <vt:lpstr>Calibri</vt:lpstr>
      <vt:lpstr>Calibri Light</vt:lpstr>
      <vt:lpstr>Century Gothic</vt:lpstr>
      <vt:lpstr>Roboto</vt:lpstr>
      <vt:lpstr>Minky Slide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Images showing all 2 colour options blue and grey</vt:lpstr>
      <vt:lpstr>PowerPoint Presentation</vt:lpstr>
      <vt:lpstr>PowerPoint Presentation</vt:lpstr>
      <vt:lpstr>Images showing all 5 colour options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Images showing all 5 colour options</vt:lpstr>
      <vt:lpstr>Slides on Chinese sinkside products  sink tidy utensil caddy foldaway dish rack expanding dish rack 2 Tier dish rack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Louise Garvey</cp:lastModifiedBy>
  <cp:revision>59</cp:revision>
  <dcterms:created xsi:type="dcterms:W3CDTF">2023-07-11T10:53:12Z</dcterms:created>
  <dcterms:modified xsi:type="dcterms:W3CDTF">2024-02-22T17:12:52Z</dcterms:modified>
</cp:coreProperties>
</file>