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84" r:id="rId2"/>
    <p:sldId id="256" r:id="rId3"/>
    <p:sldId id="283" r:id="rId4"/>
    <p:sldId id="285" r:id="rId5"/>
    <p:sldId id="286" r:id="rId6"/>
    <p:sldId id="289" r:id="rId7"/>
    <p:sldId id="288" r:id="rId8"/>
    <p:sldId id="290" r:id="rId9"/>
    <p:sldId id="279" r:id="rId10"/>
    <p:sldId id="287" r:id="rId11"/>
    <p:sldId id="277" r:id="rId12"/>
    <p:sldId id="278" r:id="rId13"/>
    <p:sldId id="276" r:id="rId14"/>
    <p:sldId id="273" r:id="rId15"/>
    <p:sldId id="282" r:id="rId16"/>
    <p:sldId id="291" r:id="rId17"/>
    <p:sldId id="275" r:id="rId18"/>
    <p:sldId id="280" r:id="rId19"/>
    <p:sldId id="268" r:id="rId20"/>
    <p:sldId id="264" r:id="rId21"/>
    <p:sldId id="274" r:id="rId22"/>
    <p:sldId id="270" r:id="rId23"/>
    <p:sldId id="272" r:id="rId24"/>
    <p:sldId id="271" r:id="rId25"/>
    <p:sldId id="269" r:id="rId26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61"/>
    <p:restoredTop sz="96327"/>
  </p:normalViewPr>
  <p:slideViewPr>
    <p:cSldViewPr snapToGrid="0">
      <p:cViewPr>
        <p:scale>
          <a:sx n="110" d="100"/>
          <a:sy n="110" d="100"/>
        </p:scale>
        <p:origin x="1112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897BE8E2-895C-0448-95B8-03A8661798CA}" type="datetimeFigureOut">
              <a:rPr lang="en-US" smtClean="0"/>
              <a:t>3/10/24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0D305D6D-2778-B243-8DCD-AE2A50DE5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17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897BE8E2-895C-0448-95B8-03A8661798CA}" type="datetimeFigureOut">
              <a:rPr lang="en-US" smtClean="0"/>
              <a:t>3/10/24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0D305D6D-2778-B243-8DCD-AE2A50DE5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  <a:prstGeom prst="rect">
            <a:avLst/>
          </a:prstGeo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897BE8E2-895C-0448-95B8-03A8661798CA}" type="datetimeFigureOut">
              <a:rPr lang="en-US" smtClean="0"/>
              <a:t>3/10/24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0D305D6D-2778-B243-8DCD-AE2A50DE5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3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897BE8E2-895C-0448-95B8-03A8661798CA}" type="datetimeFigureOut">
              <a:rPr lang="en-US" smtClean="0"/>
              <a:t>3/10/24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0D305D6D-2778-B243-8DCD-AE2A50DE5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48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897BE8E2-895C-0448-95B8-03A8661798CA}" type="datetimeFigureOut">
              <a:rPr lang="en-US" smtClean="0"/>
              <a:t>3/10/24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0D305D6D-2778-B243-8DCD-AE2A50DE5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35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897BE8E2-895C-0448-95B8-03A8661798CA}" type="datetimeFigureOut">
              <a:rPr lang="en-US" smtClean="0"/>
              <a:t>3/10/24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0D305D6D-2778-B243-8DCD-AE2A50DE5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10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0">
            <a:extLst>
              <a:ext uri="{FF2B5EF4-FFF2-40B4-BE49-F238E27FC236}">
                <a16:creationId xmlns:a16="http://schemas.microsoft.com/office/drawing/2014/main" id="{CECCC9E7-25EE-3048-FE48-A6948C614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777" y="403226"/>
            <a:ext cx="922178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66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7938" indent="0" algn="l" defTabSz="201150" rtl="0" eaLnBrk="1" latinLnBrk="0" hangingPunct="1">
        <a:lnSpc>
          <a:spcPct val="90000"/>
        </a:lnSpc>
        <a:spcBef>
          <a:spcPct val="0"/>
        </a:spcBef>
        <a:buNone/>
        <a:tabLst/>
        <a:defRPr sz="2800" b="0" i="0" kern="1200">
          <a:ln>
            <a:noFill/>
          </a:ln>
          <a:solidFill>
            <a:schemeClr val="tx2"/>
          </a:solidFill>
          <a:latin typeface="BROTHER-1816-MEDIUM" pitchFamily="2" charset="0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Clr>
          <a:schemeClr val="accent3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BROTHER-1816-BOOK" pitchFamily="2" charset="0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Clr>
          <a:schemeClr val="accent3"/>
        </a:buClr>
        <a:buFont typeface="Arial" panose="020B0604020202020204" pitchFamily="34" charset="0"/>
        <a:buChar char="•"/>
        <a:defRPr sz="2646" b="0" i="0" kern="1200">
          <a:solidFill>
            <a:schemeClr val="tx1"/>
          </a:solidFill>
          <a:latin typeface="BROTHER-1816-BOOK" pitchFamily="2" charset="0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Clr>
          <a:schemeClr val="accent3"/>
        </a:buClr>
        <a:buFont typeface="Arial" panose="020B0604020202020204" pitchFamily="34" charset="0"/>
        <a:buChar char="•"/>
        <a:defRPr sz="2205" b="0" i="0" kern="1200">
          <a:solidFill>
            <a:schemeClr val="tx1"/>
          </a:solidFill>
          <a:latin typeface="BROTHER-1816-BOOK" pitchFamily="2" charset="0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Clr>
          <a:schemeClr val="accent3"/>
        </a:buClr>
        <a:buFont typeface="Arial" panose="020B0604020202020204" pitchFamily="34" charset="0"/>
        <a:buChar char="•"/>
        <a:defRPr sz="1984" b="0" i="0" kern="1200">
          <a:solidFill>
            <a:schemeClr val="tx1"/>
          </a:solidFill>
          <a:latin typeface="BROTHER-1816-BOOK" pitchFamily="2" charset="0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Clr>
          <a:schemeClr val="accent3"/>
        </a:buClr>
        <a:buFont typeface="Arial" panose="020B0604020202020204" pitchFamily="34" charset="0"/>
        <a:buChar char="•"/>
        <a:defRPr sz="1984" b="0" i="0" kern="1200">
          <a:solidFill>
            <a:schemeClr val="tx1"/>
          </a:solidFill>
          <a:latin typeface="BROTHER-1816-BOOK" pitchFamily="2" charset="0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49">
          <p15:clr>
            <a:srgbClr val="F26B43"/>
          </p15:clr>
        </p15:guide>
        <p15:guide id="2" pos="351">
          <p15:clr>
            <a:srgbClr val="F26B43"/>
          </p15:clr>
        </p15:guide>
        <p15:guide id="3" pos="6225">
          <p15:clr>
            <a:srgbClr val="F26B43"/>
          </p15:clr>
        </p15:guide>
        <p15:guide id="4" orient="horz" pos="430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4.jpe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F00FAFA-BE32-8271-37BD-1DE3CD799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035" y="2159542"/>
            <a:ext cx="5638800" cy="23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25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555109-881D-383D-06E9-25EF2C0CE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734" y="1129865"/>
            <a:ext cx="8556843" cy="5700594"/>
          </a:xfrm>
          <a:prstGeom prst="rect">
            <a:avLst/>
          </a:prstGeom>
        </p:spPr>
      </p:pic>
      <p:sp>
        <p:nvSpPr>
          <p:cNvPr id="6" name="Title Placeholder 10">
            <a:extLst>
              <a:ext uri="{FF2B5EF4-FFF2-40B4-BE49-F238E27FC236}">
                <a16:creationId xmlns:a16="http://schemas.microsoft.com/office/drawing/2014/main" id="{79705179-AA2A-45B3-D564-1DF3BACED549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>
                <a:solidFill>
                  <a:schemeClr val="tx1"/>
                </a:solidFill>
                <a:latin typeface="+mj-lt"/>
              </a:rPr>
              <a:t>Des solutions de </a:t>
            </a:r>
            <a:r>
              <a:rPr lang="en-US" sz="2800" dirty="0" err="1">
                <a:solidFill>
                  <a:schemeClr val="tx1"/>
                </a:solidFill>
                <a:latin typeface="+mj-lt"/>
              </a:rPr>
              <a:t>sechage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interieur pour </a:t>
            </a:r>
            <a:r>
              <a:rPr lang="en-US" sz="2800" dirty="0" err="1">
                <a:solidFill>
                  <a:schemeClr val="tx1"/>
                </a:solidFill>
                <a:latin typeface="+mj-lt"/>
              </a:rPr>
              <a:t>tous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les </a:t>
            </a:r>
            <a:r>
              <a:rPr lang="en-US" sz="2800" dirty="0" err="1">
                <a:solidFill>
                  <a:schemeClr val="tx1"/>
                </a:solidFill>
                <a:latin typeface="+mj-lt"/>
              </a:rPr>
              <a:t>besoins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des </a:t>
            </a:r>
            <a:r>
              <a:rPr lang="en-US" sz="2800" dirty="0" err="1">
                <a:solidFill>
                  <a:schemeClr val="tx1"/>
                </a:solidFill>
                <a:latin typeface="+mj-lt"/>
              </a:rPr>
              <a:t>consommateurs</a:t>
            </a:r>
            <a:endParaRPr lang="en-GB" sz="28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E1ADE5-8550-ADC4-9CE6-C2DC4564F507}"/>
              </a:ext>
            </a:extLst>
          </p:cNvPr>
          <p:cNvCxnSpPr>
            <a:cxnSpLocks/>
          </p:cNvCxnSpPr>
          <p:nvPr/>
        </p:nvCxnSpPr>
        <p:spPr>
          <a:xfrm flipV="1">
            <a:off x="690734" y="646318"/>
            <a:ext cx="6866837" cy="609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B8B7ABF-C38D-9D55-C626-CBFB36E4DBB1}"/>
              </a:ext>
            </a:extLst>
          </p:cNvPr>
          <p:cNvCxnSpPr>
            <a:cxnSpLocks/>
          </p:cNvCxnSpPr>
          <p:nvPr/>
        </p:nvCxnSpPr>
        <p:spPr>
          <a:xfrm>
            <a:off x="690733" y="1039070"/>
            <a:ext cx="410160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0">
            <a:extLst>
              <a:ext uri="{FF2B5EF4-FFF2-40B4-BE49-F238E27FC236}">
                <a16:creationId xmlns:a16="http://schemas.microsoft.com/office/drawing/2014/main" id="{C031A0A5-4B8A-929A-B8E3-5D97E55EF2FF}"/>
              </a:ext>
            </a:extLst>
          </p:cNvPr>
          <p:cNvSpPr txBox="1">
            <a:spLocks/>
          </p:cNvSpPr>
          <p:nvPr/>
        </p:nvSpPr>
        <p:spPr>
          <a:xfrm>
            <a:off x="690733" y="1701378"/>
            <a:ext cx="2107551" cy="115199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fr-FR" sz="1400" b="1" dirty="0">
                <a:latin typeface="+mj-lt"/>
              </a:rPr>
              <a:t>Séchoirs chauffant à économie d'énergie</a:t>
            </a:r>
            <a:endParaRPr lang="en-GB" sz="1400" b="1" dirty="0">
              <a:latin typeface="+mj-lt"/>
            </a:endParaRPr>
          </a:p>
        </p:txBody>
      </p:sp>
      <p:sp>
        <p:nvSpPr>
          <p:cNvPr id="12" name="Title Placeholder 10">
            <a:extLst>
              <a:ext uri="{FF2B5EF4-FFF2-40B4-BE49-F238E27FC236}">
                <a16:creationId xmlns:a16="http://schemas.microsoft.com/office/drawing/2014/main" id="{2D6ECC79-1B1D-0DE5-28C8-833BD1A11C1C}"/>
              </a:ext>
            </a:extLst>
          </p:cNvPr>
          <p:cNvSpPr txBox="1">
            <a:spLocks/>
          </p:cNvSpPr>
          <p:nvPr/>
        </p:nvSpPr>
        <p:spPr>
          <a:xfrm>
            <a:off x="690733" y="3404166"/>
            <a:ext cx="2107551" cy="115199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1400" b="1" dirty="0">
                <a:latin typeface="+mj-lt"/>
              </a:rPr>
              <a:t>Barres </a:t>
            </a:r>
            <a:r>
              <a:rPr lang="en-GB" sz="1400" b="1" dirty="0" err="1">
                <a:latin typeface="+mj-lt"/>
              </a:rPr>
              <a:t>texturées</a:t>
            </a:r>
            <a:r>
              <a:rPr lang="en-GB" sz="1400" b="1" dirty="0">
                <a:latin typeface="+mj-lt"/>
              </a:rPr>
              <a:t> </a:t>
            </a:r>
            <a:r>
              <a:rPr lang="en-GB" sz="1400" b="1" dirty="0" err="1">
                <a:latin typeface="+mj-lt"/>
              </a:rPr>
              <a:t>antidérapantes</a:t>
            </a:r>
            <a:endParaRPr lang="en-GB" sz="1400" b="1" dirty="0"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BC47BD-4CAE-8BD9-402E-57E764DF70F6}"/>
              </a:ext>
            </a:extLst>
          </p:cNvPr>
          <p:cNvSpPr txBox="1"/>
          <p:nvPr/>
        </p:nvSpPr>
        <p:spPr>
          <a:xfrm>
            <a:off x="723784" y="5517385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+mj-lt"/>
              </a:rPr>
              <a:t>Classique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12CD18-AA0A-10F7-FECB-CE2BC937895B}"/>
              </a:ext>
            </a:extLst>
          </p:cNvPr>
          <p:cNvSpPr txBox="1"/>
          <p:nvPr/>
        </p:nvSpPr>
        <p:spPr>
          <a:xfrm>
            <a:off x="7083846" y="1599812"/>
            <a:ext cx="1972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b="1" dirty="0"/>
              <a:t>NOUVEAU brevet, rapide et économique coût ridicule d’utilisation*</a:t>
            </a:r>
            <a:endParaRPr lang="en-GB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BE9ED0-E66A-9AB8-5349-87D1B427B33D}"/>
              </a:ext>
            </a:extLst>
          </p:cNvPr>
          <p:cNvSpPr txBox="1"/>
          <p:nvPr/>
        </p:nvSpPr>
        <p:spPr>
          <a:xfrm>
            <a:off x="7083846" y="3338065"/>
            <a:ext cx="19720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b="1" dirty="0"/>
              <a:t>Pour séchage intérieur/extérieur avec protection contre les aléas de la météo (UV, antirouille, vent </a:t>
            </a:r>
            <a:r>
              <a:rPr lang="fr-FR" sz="1400" b="1" dirty="0" err="1"/>
              <a:t>etc</a:t>
            </a:r>
            <a:r>
              <a:rPr lang="fr-FR" sz="1400" b="1" dirty="0"/>
              <a:t>)</a:t>
            </a:r>
            <a:endParaRPr lang="en-GB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3D00FD-149B-3584-0F5B-45AC61B1393F}"/>
              </a:ext>
            </a:extLst>
          </p:cNvPr>
          <p:cNvSpPr txBox="1"/>
          <p:nvPr/>
        </p:nvSpPr>
        <p:spPr>
          <a:xfrm>
            <a:off x="7656723" y="5086497"/>
            <a:ext cx="13991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b="1" dirty="0"/>
              <a:t>Séchoirs intérieurs de qualité pour tous les jours</a:t>
            </a:r>
            <a:endParaRPr lang="en-GB" sz="1400" b="1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5D4CCC3-3A4B-5461-A223-F7249F4566AC}"/>
              </a:ext>
            </a:extLst>
          </p:cNvPr>
          <p:cNvGrpSpPr>
            <a:grpSpLocks noChangeAspect="1"/>
          </p:cNvGrpSpPr>
          <p:nvPr/>
        </p:nvGrpSpPr>
        <p:grpSpPr>
          <a:xfrm>
            <a:off x="6185438" y="760469"/>
            <a:ext cx="1405184" cy="1241847"/>
            <a:chOff x="6979902" y="5244294"/>
            <a:chExt cx="1781524" cy="1581727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DECFCBB-3A48-2A5C-DFAC-8FBCCAD47521}"/>
                </a:ext>
              </a:extLst>
            </p:cNvPr>
            <p:cNvSpPr/>
            <p:nvPr/>
          </p:nvSpPr>
          <p:spPr>
            <a:xfrm>
              <a:off x="7079801" y="5244294"/>
              <a:ext cx="1581727" cy="15817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 Placeholder 8">
              <a:extLst>
                <a:ext uri="{FF2B5EF4-FFF2-40B4-BE49-F238E27FC236}">
                  <a16:creationId xmlns:a16="http://schemas.microsoft.com/office/drawing/2014/main" id="{BF692B00-4F7A-D148-81ED-DC882407E44D}"/>
                </a:ext>
              </a:extLst>
            </p:cNvPr>
            <p:cNvSpPr txBox="1">
              <a:spLocks/>
            </p:cNvSpPr>
            <p:nvPr/>
          </p:nvSpPr>
          <p:spPr>
            <a:xfrm>
              <a:off x="6979902" y="5484687"/>
              <a:ext cx="1781524" cy="103207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25000" lnSpcReduction="20000"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600" b="1" dirty="0">
                  <a:solidFill>
                    <a:schemeClr val="tx1"/>
                  </a:solidFill>
                  <a:latin typeface="+mj-lt"/>
                </a:rPr>
                <a:t>70% </a:t>
              </a:r>
            </a:p>
            <a:p>
              <a:pPr algn="ctr">
                <a:lnSpc>
                  <a:spcPct val="40000"/>
                </a:lnSpc>
              </a:pPr>
              <a:r>
                <a:rPr lang="en-US" sz="4000" b="1" dirty="0">
                  <a:solidFill>
                    <a:schemeClr val="tx1"/>
                  </a:solidFill>
                  <a:latin typeface="+mj-lt"/>
                </a:rPr>
                <a:t>PARTS DE MARCHE</a:t>
              </a:r>
            </a:p>
            <a:p>
              <a:pPr algn="ctr">
                <a:lnSpc>
                  <a:spcPct val="50000"/>
                </a:lnSpc>
              </a:pPr>
              <a:r>
                <a:rPr lang="en-US" sz="3600" dirty="0">
                  <a:solidFill>
                    <a:schemeClr val="tx1"/>
                  </a:solidFill>
                  <a:latin typeface="+mj-lt"/>
                </a:rPr>
                <a:t>ETENDOIRS</a:t>
              </a:r>
              <a:r>
                <a:rPr lang="en-GB" sz="3600" dirty="0">
                  <a:solidFill>
                    <a:schemeClr val="tx1"/>
                  </a:solidFill>
                  <a:latin typeface="+mj-lt"/>
                </a:rPr>
                <a:t>-</a:t>
              </a:r>
              <a:r>
                <a:rPr lang="en-US" sz="3600" dirty="0">
                  <a:solidFill>
                    <a:schemeClr val="tx1"/>
                  </a:solidFill>
                  <a:latin typeface="+mj-lt"/>
                </a:rPr>
                <a:t>SECHOIRS </a:t>
              </a:r>
            </a:p>
            <a:p>
              <a:pPr algn="ctr">
                <a:lnSpc>
                  <a:spcPct val="30000"/>
                </a:lnSpc>
              </a:pPr>
              <a:r>
                <a:rPr lang="en-US" sz="3600" dirty="0">
                  <a:solidFill>
                    <a:schemeClr val="tx1"/>
                  </a:solidFill>
                  <a:latin typeface="+mj-lt"/>
                </a:rPr>
                <a:t>D’INTERIEUR GB *</a:t>
              </a:r>
              <a:endParaRPr lang="en-GB" sz="3600" dirty="0">
                <a:solidFill>
                  <a:schemeClr val="tx1"/>
                </a:solidFill>
                <a:latin typeface="+mj-lt"/>
              </a:endParaRPr>
            </a:p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endParaRPr lang="en-GB" sz="1900" dirty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70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4C9C061-4420-5408-ED2E-92BCBE7BD8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1658" b="-7946"/>
          <a:stretch/>
        </p:blipFill>
        <p:spPr>
          <a:xfrm rot="11106957">
            <a:off x="8150640" y="1058491"/>
            <a:ext cx="1614810" cy="2025723"/>
          </a:xfrm>
          <a:prstGeom prst="rect">
            <a:avLst/>
          </a:prstGeom>
        </p:spPr>
      </p:pic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8700875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400" b="1" dirty="0" err="1">
                <a:latin typeface="+mj-lt"/>
                <a:cs typeface="Calibri" panose="020F0502020204030204" pitchFamily="34" charset="0"/>
              </a:rPr>
              <a:t>Gamme</a:t>
            </a:r>
            <a:r>
              <a:rPr lang="en-GB" sz="24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GB" sz="2400" b="1" dirty="0" err="1">
                <a:latin typeface="+mj-lt"/>
                <a:cs typeface="Calibri" panose="020F0502020204030204" pitchFamily="34" charset="0"/>
              </a:rPr>
              <a:t>Nettoyage</a:t>
            </a:r>
            <a:r>
              <a:rPr lang="en-GB" sz="2400" b="1" dirty="0">
                <a:latin typeface="+mj-lt"/>
                <a:cs typeface="Calibri" panose="020F0502020204030204" pitchFamily="34" charset="0"/>
              </a:rPr>
              <a:t> du sol </a:t>
            </a:r>
            <a:r>
              <a:rPr lang="en-GB" sz="2400" b="1" dirty="0" err="1">
                <a:latin typeface="+mj-lt"/>
                <a:cs typeface="Calibri" panose="020F0502020204030204" pitchFamily="34" charset="0"/>
              </a:rPr>
              <a:t>originale</a:t>
            </a:r>
            <a:endParaRPr lang="en-US" sz="2400" b="1" dirty="0"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694893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0" y="4732853"/>
            <a:ext cx="1955800" cy="22352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B5DEBE9-FC4C-D37D-0E83-FCD7888F96B7}"/>
              </a:ext>
            </a:extLst>
          </p:cNvPr>
          <p:cNvSpPr/>
          <p:nvPr/>
        </p:nvSpPr>
        <p:spPr>
          <a:xfrm>
            <a:off x="839261" y="2009765"/>
            <a:ext cx="1884967" cy="1424735"/>
          </a:xfrm>
          <a:prstGeom prst="roundRect">
            <a:avLst>
              <a:gd name="adj" fmla="val 9017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39" dirty="0"/>
              <a:t>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8BE8B6-6776-B0D9-DDD8-3B3462149C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674" y="5231386"/>
            <a:ext cx="1788015" cy="1483056"/>
          </a:xfrm>
          <a:prstGeom prst="roundRect">
            <a:avLst>
              <a:gd name="adj" fmla="val 8367"/>
            </a:avLst>
          </a:prstGeom>
          <a:effectLst>
            <a:outerShdw blurRad="101600" dir="5400000" algn="t" rotWithShape="0">
              <a:prstClr val="black">
                <a:alpha val="19765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66F1B0-9CFB-26EE-6179-203E5798C8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7724" y="2016262"/>
            <a:ext cx="1598344" cy="1418238"/>
          </a:xfrm>
          <a:prstGeom prst="round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748875-4B7D-4011-B58A-ED59E97622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844780" y="3624813"/>
            <a:ext cx="1844159" cy="1356657"/>
          </a:xfrm>
          <a:prstGeom prst="roundRect">
            <a:avLst>
              <a:gd name="adj" fmla="val 6946"/>
            </a:avLst>
          </a:prstGeom>
          <a:effectLst>
            <a:outerShdw blurRad="103890" dir="5400000" sx="99897" sy="99897" algn="t" rotWithShape="0">
              <a:schemeClr val="tx2">
                <a:alpha val="20000"/>
              </a:scheme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DBD8371-1AC1-7417-1442-C78304F892E1}"/>
              </a:ext>
            </a:extLst>
          </p:cNvPr>
          <p:cNvGrpSpPr/>
          <p:nvPr/>
        </p:nvGrpSpPr>
        <p:grpSpPr>
          <a:xfrm>
            <a:off x="2855808" y="3881395"/>
            <a:ext cx="1726535" cy="1100075"/>
            <a:chOff x="1676372" y="5511591"/>
            <a:chExt cx="2018788" cy="1016108"/>
          </a:xfrm>
        </p:grpSpPr>
        <p:sp>
          <p:nvSpPr>
            <p:cNvPr id="14" name="Rounded Rectangle 6">
              <a:extLst>
                <a:ext uri="{FF2B5EF4-FFF2-40B4-BE49-F238E27FC236}">
                  <a16:creationId xmlns:a16="http://schemas.microsoft.com/office/drawing/2014/main" id="{A1CA4AF7-735D-C5ED-F85C-F6BC1F5F35D4}"/>
                </a:ext>
              </a:extLst>
            </p:cNvPr>
            <p:cNvSpPr/>
            <p:nvPr/>
          </p:nvSpPr>
          <p:spPr>
            <a:xfrm>
              <a:off x="1676372" y="5511591"/>
              <a:ext cx="2018788" cy="1016108"/>
            </a:xfrm>
            <a:prstGeom prst="roundRect">
              <a:avLst>
                <a:gd name="adj" fmla="val 16052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39" dirty="0"/>
                <a:t>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6D15A4A-71A1-78E2-348E-3D23C8779EEA}"/>
                </a:ext>
              </a:extLst>
            </p:cNvPr>
            <p:cNvSpPr txBox="1"/>
            <p:nvPr/>
          </p:nvSpPr>
          <p:spPr>
            <a:xfrm>
              <a:off x="1782351" y="5624298"/>
              <a:ext cx="1882718" cy="839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+mj-lt"/>
                </a:rPr>
                <a:t>3 </a:t>
              </a:r>
              <a:r>
                <a:rPr lang="en-GB" sz="1200" b="1" dirty="0" err="1">
                  <a:latin typeface="+mj-lt"/>
                </a:rPr>
                <a:t>en</a:t>
              </a:r>
              <a:r>
                <a:rPr lang="en-GB" sz="1200" b="1" dirty="0">
                  <a:latin typeface="+mj-lt"/>
                </a:rPr>
                <a:t> 1 Power Mop </a:t>
              </a:r>
            </a:p>
            <a:p>
              <a:r>
                <a:rPr lang="fr-FR" sz="1026" dirty="0"/>
                <a:t>- Franges techniques pour soulever la saleté et nettoyer les sols plus rapidement</a:t>
              </a:r>
              <a:endParaRPr lang="en-GB" sz="1026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17A6691-EE39-22F0-51E6-193D783138C0}"/>
              </a:ext>
            </a:extLst>
          </p:cNvPr>
          <p:cNvGrpSpPr/>
          <p:nvPr/>
        </p:nvGrpSpPr>
        <p:grpSpPr>
          <a:xfrm>
            <a:off x="2855217" y="5257804"/>
            <a:ext cx="1726535" cy="1203268"/>
            <a:chOff x="967813" y="5710066"/>
            <a:chExt cx="2018787" cy="985160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240E656B-3E96-C604-3ACB-CD91A536EF50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13691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39" dirty="0"/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38A011A-CFB3-E4D3-3983-F08025573066}"/>
                </a:ext>
              </a:extLst>
            </p:cNvPr>
            <p:cNvSpPr txBox="1"/>
            <p:nvPr/>
          </p:nvSpPr>
          <p:spPr>
            <a:xfrm>
              <a:off x="1019654" y="5817583"/>
              <a:ext cx="1966159" cy="87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+mj-lt"/>
                </a:rPr>
                <a:t>Opti Clean Spin Mop</a:t>
              </a:r>
            </a:p>
            <a:p>
              <a:r>
                <a:rPr lang="en-GB" sz="1026" b="1" dirty="0"/>
                <a:t>- </a:t>
              </a:r>
              <a:r>
                <a:rPr lang="fr-FR" sz="1026" dirty="0"/>
                <a:t>Double compartiment pour ne plus jamais nettoyer avec de l'eau sale</a:t>
              </a:r>
              <a:endParaRPr lang="en-GB" sz="1026" b="1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3F37F2E-6183-17C6-E5F8-996CB486BEEA}"/>
              </a:ext>
            </a:extLst>
          </p:cNvPr>
          <p:cNvGrpSpPr/>
          <p:nvPr/>
        </p:nvGrpSpPr>
        <p:grpSpPr>
          <a:xfrm>
            <a:off x="2855809" y="2467752"/>
            <a:ext cx="1726535" cy="713699"/>
            <a:chOff x="967813" y="5710066"/>
            <a:chExt cx="2018787" cy="834508"/>
          </a:xfrm>
        </p:grpSpPr>
        <p:sp>
          <p:nvSpPr>
            <p:cNvPr id="23" name="Rounded Rectangle 6">
              <a:extLst>
                <a:ext uri="{FF2B5EF4-FFF2-40B4-BE49-F238E27FC236}">
                  <a16:creationId xmlns:a16="http://schemas.microsoft.com/office/drawing/2014/main" id="{D29A1FD8-2004-A579-AB34-01B6A90C62B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16993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39" dirty="0"/>
                <a:t>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1B14047-D2A4-48F3-3DA8-C88E8B591131}"/>
                </a:ext>
              </a:extLst>
            </p:cNvPr>
            <p:cNvSpPr txBox="1"/>
            <p:nvPr/>
          </p:nvSpPr>
          <p:spPr>
            <a:xfrm>
              <a:off x="1052938" y="5780791"/>
              <a:ext cx="1848534" cy="693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+mj-lt"/>
                </a:rPr>
                <a:t>Reflex Sponge Mop</a:t>
              </a:r>
            </a:p>
            <a:p>
              <a:r>
                <a:rPr lang="en-GB" sz="1026" dirty="0"/>
                <a:t>- </a:t>
              </a:r>
              <a:r>
                <a:rPr lang="fr-FR" sz="1026" dirty="0"/>
                <a:t>Mécanisme d'essorage facile à presser</a:t>
              </a:r>
              <a:endParaRPr lang="en-GB" sz="1026" dirty="0"/>
            </a:p>
          </p:txBody>
        </p:sp>
      </p:grpSp>
      <p:sp>
        <p:nvSpPr>
          <p:cNvPr id="25" name="Rounded Rectangle 6">
            <a:extLst>
              <a:ext uri="{FF2B5EF4-FFF2-40B4-BE49-F238E27FC236}">
                <a16:creationId xmlns:a16="http://schemas.microsoft.com/office/drawing/2014/main" id="{C93DFF19-F02D-FDFB-7267-7093F29B3E7B}"/>
              </a:ext>
            </a:extLst>
          </p:cNvPr>
          <p:cNvSpPr/>
          <p:nvPr/>
        </p:nvSpPr>
        <p:spPr>
          <a:xfrm>
            <a:off x="5648617" y="1551760"/>
            <a:ext cx="3387228" cy="5320988"/>
          </a:xfrm>
          <a:prstGeom prst="roundRect">
            <a:avLst>
              <a:gd name="adj" fmla="val 7127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39" dirty="0"/>
              <a:t>1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9B1EDD8-8BFA-CC1A-8C6E-3DF70D73D9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617" y="1797284"/>
            <a:ext cx="3230752" cy="491715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5F159FF-50E0-8C92-382F-87888F952855}"/>
              </a:ext>
            </a:extLst>
          </p:cNvPr>
          <p:cNvSpPr txBox="1"/>
          <p:nvPr/>
        </p:nvSpPr>
        <p:spPr>
          <a:xfrm>
            <a:off x="617154" y="1045275"/>
            <a:ext cx="456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latin typeface="+mj-lt"/>
              </a:rPr>
              <a:t>Chaque</a:t>
            </a:r>
            <a:r>
              <a:rPr lang="en-GB" sz="1600" dirty="0">
                <a:latin typeface="+mj-lt"/>
              </a:rPr>
              <a:t> </a:t>
            </a:r>
            <a:r>
              <a:rPr lang="en-GB" sz="1600" dirty="0" err="1">
                <a:latin typeface="+mj-lt"/>
              </a:rPr>
              <a:t>produit</a:t>
            </a:r>
            <a:r>
              <a:rPr lang="en-GB" sz="1600" dirty="0">
                <a:latin typeface="+mj-lt"/>
              </a:rPr>
              <a:t> a </a:t>
            </a:r>
            <a:r>
              <a:rPr lang="en-GB" sz="1600" dirty="0" err="1">
                <a:latin typeface="+mj-lt"/>
              </a:rPr>
              <a:t>été</a:t>
            </a:r>
            <a:r>
              <a:rPr lang="en-GB" sz="1600" dirty="0">
                <a:latin typeface="+mj-lt"/>
              </a:rPr>
              <a:t> </a:t>
            </a:r>
            <a:r>
              <a:rPr lang="en-GB" sz="1600" dirty="0" err="1">
                <a:latin typeface="+mj-lt"/>
              </a:rPr>
              <a:t>conçu</a:t>
            </a:r>
            <a:r>
              <a:rPr lang="en-GB" sz="1600" dirty="0">
                <a:latin typeface="+mj-lt"/>
              </a:rPr>
              <a:t> avec des </a:t>
            </a:r>
            <a:r>
              <a:rPr lang="en-GB" sz="1600" dirty="0" err="1">
                <a:latin typeface="+mj-lt"/>
              </a:rPr>
              <a:t>caractéristiques</a:t>
            </a:r>
            <a:r>
              <a:rPr lang="en-GB" sz="1600" dirty="0">
                <a:latin typeface="+mj-lt"/>
              </a:rPr>
              <a:t> </a:t>
            </a:r>
            <a:r>
              <a:rPr lang="en-GB" sz="1600" dirty="0" err="1">
                <a:latin typeface="+mj-lt"/>
              </a:rPr>
              <a:t>uniques</a:t>
            </a:r>
            <a:r>
              <a:rPr lang="en-GB" sz="1600" dirty="0">
                <a:latin typeface="+mj-lt"/>
              </a:rPr>
              <a:t> pour </a:t>
            </a:r>
            <a:r>
              <a:rPr lang="en-GB" sz="1600" dirty="0" err="1">
                <a:latin typeface="+mj-lt"/>
              </a:rPr>
              <a:t>faciliter</a:t>
            </a:r>
            <a:r>
              <a:rPr lang="en-GB" sz="1600" dirty="0">
                <a:latin typeface="+mj-lt"/>
              </a:rPr>
              <a:t> le </a:t>
            </a:r>
            <a:r>
              <a:rPr lang="en-GB" sz="1600" dirty="0" err="1">
                <a:latin typeface="+mj-lt"/>
              </a:rPr>
              <a:t>nettoyage</a:t>
            </a:r>
            <a:endParaRPr lang="en-GB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5875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4C9C061-4420-5408-ED2E-92BCBE7BD8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1658" b="-7946"/>
          <a:stretch/>
        </p:blipFill>
        <p:spPr>
          <a:xfrm rot="4843524">
            <a:off x="6404113" y="581102"/>
            <a:ext cx="1614810" cy="2025723"/>
          </a:xfrm>
          <a:prstGeom prst="rect">
            <a:avLst/>
          </a:prstGeom>
        </p:spPr>
      </p:pic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b="1" dirty="0">
                <a:latin typeface="+mj-lt"/>
                <a:cs typeface="Calibri" panose="020F0502020204030204" pitchFamily="34" charset="0"/>
              </a:rPr>
              <a:t>COIN EVIER ELEGANT</a:t>
            </a:r>
            <a:endParaRPr lang="en-US" sz="2800" b="1" dirty="0"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3124182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25" y="4261725"/>
            <a:ext cx="1955800" cy="22352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9D5FE6E-28BC-DCE3-0CF4-30AA7B7420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830" y="1269593"/>
            <a:ext cx="8500637" cy="4791618"/>
          </a:xfrm>
          <a:prstGeom prst="roundRect">
            <a:avLst>
              <a:gd name="adj" fmla="val 8049"/>
            </a:avLst>
          </a:prstGeom>
          <a:effectLst>
            <a:innerShdw blurRad="114300">
              <a:prstClr val="black"/>
            </a:inn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06E36CC-5250-543A-F8B5-EA6A85FDD5C7}"/>
              </a:ext>
            </a:extLst>
          </p:cNvPr>
          <p:cNvSpPr txBox="1"/>
          <p:nvPr/>
        </p:nvSpPr>
        <p:spPr>
          <a:xfrm>
            <a:off x="1386453" y="6360571"/>
            <a:ext cx="753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+mj-lt"/>
                <a:cs typeface="Calibri" panose="020F0502020204030204" pitchFamily="34" charset="0"/>
              </a:rPr>
              <a:t>PLASTIQUES MOULES EN GB DE QUALITE SUPERIEURE AUX DESIGNS CONTEMPORAINS ET ATTRACTIFS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7544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4C9C061-4420-5408-ED2E-92BCBE7BD8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1658" b="-7946"/>
          <a:stretch/>
        </p:blipFill>
        <p:spPr>
          <a:xfrm rot="5711132">
            <a:off x="6280831" y="581331"/>
            <a:ext cx="1988564" cy="2494584"/>
          </a:xfrm>
          <a:prstGeom prst="rect">
            <a:avLst/>
          </a:prstGeom>
        </p:spPr>
      </p:pic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err="1">
                <a:latin typeface="+mj-lt"/>
              </a:rPr>
              <a:t>Exemple</a:t>
            </a:r>
            <a:r>
              <a:rPr lang="en-US" sz="2800" b="1" dirty="0">
                <a:latin typeface="+mj-lt"/>
              </a:rPr>
              <a:t> presentation </a:t>
            </a:r>
            <a:r>
              <a:rPr lang="en-US" sz="2800" b="1" dirty="0" err="1">
                <a:latin typeface="+mj-lt"/>
              </a:rPr>
              <a:t>en</a:t>
            </a:r>
            <a:r>
              <a:rPr lang="en-US" sz="2800" b="1" dirty="0">
                <a:latin typeface="+mj-lt"/>
              </a:rPr>
              <a:t> </a:t>
            </a:r>
            <a:r>
              <a:rPr lang="en-US" sz="2800" b="1" dirty="0" err="1">
                <a:latin typeface="+mj-lt"/>
              </a:rPr>
              <a:t>magasin</a:t>
            </a:r>
            <a:endParaRPr lang="en-GB" sz="2800" b="1" dirty="0">
              <a:latin typeface="+mj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4952982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46" y="4576357"/>
            <a:ext cx="1955800" cy="22352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9D5FE6E-28BC-DCE3-0CF4-30AA7B74204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830" y="1417075"/>
            <a:ext cx="8500637" cy="4791618"/>
          </a:xfrm>
          <a:prstGeom prst="roundRect">
            <a:avLst>
              <a:gd name="adj" fmla="val 8049"/>
            </a:avLst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95697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4C9C061-4420-5408-ED2E-92BCBE7BD8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1658" b="-7946"/>
          <a:stretch/>
        </p:blipFill>
        <p:spPr>
          <a:xfrm rot="4843524">
            <a:off x="6404113" y="581102"/>
            <a:ext cx="1614810" cy="2025723"/>
          </a:xfrm>
          <a:prstGeom prst="rect">
            <a:avLst/>
          </a:prstGeom>
        </p:spPr>
      </p:pic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b="1" dirty="0">
                <a:latin typeface="+mj-lt"/>
                <a:cs typeface="Calibri" panose="020F0502020204030204" pitchFamily="34" charset="0"/>
              </a:rPr>
              <a:t>COIN EVIER ELEGANT</a:t>
            </a:r>
            <a:endParaRPr lang="en-US" sz="2800" b="1" dirty="0"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3124182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25" y="4261725"/>
            <a:ext cx="1955800" cy="2235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13D7555-8D30-350D-F6AD-7E6B720D8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734" y="1160227"/>
            <a:ext cx="7454122" cy="4795785"/>
          </a:xfrm>
          <a:prstGeom prst="roundRect">
            <a:avLst>
              <a:gd name="adj" fmla="val 7576"/>
            </a:avLst>
          </a:prstGeom>
          <a:effectLst>
            <a:innerShdw blurRad="114300">
              <a:prstClr val="black"/>
            </a:innerShdw>
          </a:effectLst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54BD2CBB-ECD5-47DE-749A-0421963F1222}"/>
              </a:ext>
            </a:extLst>
          </p:cNvPr>
          <p:cNvGrpSpPr/>
          <p:nvPr/>
        </p:nvGrpSpPr>
        <p:grpSpPr>
          <a:xfrm>
            <a:off x="1412577" y="5510706"/>
            <a:ext cx="2295227" cy="1273550"/>
            <a:chOff x="961235" y="5690331"/>
            <a:chExt cx="2383355" cy="1576142"/>
          </a:xfrm>
        </p:grpSpPr>
        <p:sp>
          <p:nvSpPr>
            <p:cNvPr id="21" name="Rounded Rectangle 6">
              <a:extLst>
                <a:ext uri="{FF2B5EF4-FFF2-40B4-BE49-F238E27FC236}">
                  <a16:creationId xmlns:a16="http://schemas.microsoft.com/office/drawing/2014/main" id="{890346FE-647F-3F42-D7FA-8D3A15DA1ACE}"/>
                </a:ext>
              </a:extLst>
            </p:cNvPr>
            <p:cNvSpPr/>
            <p:nvPr/>
          </p:nvSpPr>
          <p:spPr>
            <a:xfrm>
              <a:off x="961235" y="5690331"/>
              <a:ext cx="2383355" cy="1576142"/>
            </a:xfrm>
            <a:prstGeom prst="roundRect">
              <a:avLst>
                <a:gd name="adj" fmla="val 1415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90997">
                <a:defRPr/>
              </a:pPr>
              <a:r>
                <a:rPr lang="en-US" sz="1539" dirty="0">
                  <a:solidFill>
                    <a:srgbClr val="FFFFFF"/>
                  </a:solidFill>
                  <a:latin typeface="Calibri Light"/>
                </a:rPr>
                <a:t>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3486C39-DBC6-6742-41DA-90BBBEE2AA61}"/>
                </a:ext>
              </a:extLst>
            </p:cNvPr>
            <p:cNvSpPr txBox="1"/>
            <p:nvPr/>
          </p:nvSpPr>
          <p:spPr>
            <a:xfrm>
              <a:off x="1131488" y="5795586"/>
              <a:ext cx="2061948" cy="1333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90997">
                <a:defRPr/>
              </a:pPr>
              <a:r>
                <a:rPr lang="en-US" sz="1600" dirty="0">
                  <a:solidFill>
                    <a:srgbClr val="273043"/>
                  </a:solidFill>
                  <a:latin typeface="+mj-lt"/>
                </a:rPr>
                <a:t>Parfait pour ranger le </a:t>
              </a:r>
              <a:r>
                <a:rPr lang="en-US" sz="1600" dirty="0" err="1">
                  <a:solidFill>
                    <a:srgbClr val="273043"/>
                  </a:solidFill>
                  <a:latin typeface="+mj-lt"/>
                </a:rPr>
                <a:t>linge</a:t>
              </a:r>
              <a:r>
                <a:rPr lang="en-US" sz="1600" dirty="0">
                  <a:solidFill>
                    <a:srgbClr val="273043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73043"/>
                  </a:solidFill>
                  <a:latin typeface="+mj-lt"/>
                </a:rPr>
                <a:t>ou</a:t>
              </a:r>
              <a:r>
                <a:rPr lang="en-US" sz="1600" dirty="0">
                  <a:solidFill>
                    <a:srgbClr val="273043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73043"/>
                  </a:solidFill>
                  <a:latin typeface="+mj-lt"/>
                </a:rPr>
                <a:t>autres</a:t>
              </a:r>
              <a:r>
                <a:rPr lang="en-US" sz="1600" dirty="0">
                  <a:solidFill>
                    <a:srgbClr val="273043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73043"/>
                  </a:solidFill>
                  <a:latin typeface="+mj-lt"/>
                </a:rPr>
                <a:t>objets</a:t>
              </a:r>
              <a:r>
                <a:rPr lang="en-US" sz="1600" dirty="0">
                  <a:solidFill>
                    <a:srgbClr val="273043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73043"/>
                  </a:solidFill>
                  <a:latin typeface="+mj-lt"/>
                </a:rPr>
                <a:t>tels</a:t>
              </a:r>
              <a:r>
                <a:rPr lang="en-US" sz="1600" dirty="0">
                  <a:solidFill>
                    <a:srgbClr val="273043"/>
                  </a:solidFill>
                  <a:latin typeface="+mj-lt"/>
                </a:rPr>
                <a:t> que couvertures, </a:t>
              </a:r>
              <a:r>
                <a:rPr lang="en-US" sz="1600" dirty="0" err="1">
                  <a:solidFill>
                    <a:srgbClr val="273043"/>
                  </a:solidFill>
                  <a:latin typeface="+mj-lt"/>
                </a:rPr>
                <a:t>jouets</a:t>
              </a:r>
              <a:r>
                <a:rPr lang="en-US" sz="1600" dirty="0">
                  <a:solidFill>
                    <a:srgbClr val="273043"/>
                  </a:solidFill>
                  <a:latin typeface="+mj-lt"/>
                </a:rPr>
                <a:t> etc.</a:t>
              </a:r>
              <a:endParaRPr lang="en-GB" sz="1600" dirty="0">
                <a:solidFill>
                  <a:srgbClr val="273043"/>
                </a:solidFill>
                <a:latin typeface="+mj-lt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5A44D06-E76A-92F1-64AA-063F0B8FAA11}"/>
              </a:ext>
            </a:extLst>
          </p:cNvPr>
          <p:cNvGrpSpPr>
            <a:grpSpLocks noChangeAspect="1"/>
          </p:cNvGrpSpPr>
          <p:nvPr/>
        </p:nvGrpSpPr>
        <p:grpSpPr>
          <a:xfrm>
            <a:off x="7121661" y="3743162"/>
            <a:ext cx="2667994" cy="2656286"/>
            <a:chOff x="6468888" y="3572336"/>
            <a:chExt cx="2134394" cy="2125029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C960943-D9BB-C418-5729-F3E46960E0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68888" y="3572336"/>
              <a:ext cx="2066208" cy="2125029"/>
            </a:xfrm>
            <a:prstGeom prst="roundRect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6D0A67D-655E-C706-A65A-A93A51EE1C76}"/>
                </a:ext>
              </a:extLst>
            </p:cNvPr>
            <p:cNvSpPr txBox="1"/>
            <p:nvPr/>
          </p:nvSpPr>
          <p:spPr>
            <a:xfrm>
              <a:off x="7243068" y="3835811"/>
              <a:ext cx="6580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 err="1"/>
                <a:t>Rangement</a:t>
              </a:r>
              <a:r>
                <a:rPr lang="en-GB" sz="800" dirty="0"/>
                <a:t> </a:t>
              </a:r>
              <a:r>
                <a:rPr lang="en-GB" sz="800" dirty="0" err="1"/>
                <a:t>linge</a:t>
              </a:r>
              <a:r>
                <a:rPr lang="en-GB" sz="800" dirty="0"/>
                <a:t> sale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E912499-FAC6-4CAD-299E-762006F79FF9}"/>
                </a:ext>
              </a:extLst>
            </p:cNvPr>
            <p:cNvSpPr txBox="1"/>
            <p:nvPr/>
          </p:nvSpPr>
          <p:spPr>
            <a:xfrm>
              <a:off x="7901094" y="4196690"/>
              <a:ext cx="7021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dirty="0" err="1"/>
                <a:t>Transfert</a:t>
              </a:r>
              <a:r>
                <a:rPr lang="en-GB" sz="800" dirty="0"/>
                <a:t> </a:t>
              </a:r>
              <a:r>
                <a:rPr lang="en-GB" sz="800" dirty="0" err="1"/>
                <a:t>vers</a:t>
              </a:r>
              <a:r>
                <a:rPr lang="en-GB" sz="800" dirty="0"/>
                <a:t> la machine à laver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5A59BE3-BC1B-6ECE-1420-0FC626EBBE29}"/>
                </a:ext>
              </a:extLst>
            </p:cNvPr>
            <p:cNvSpPr txBox="1"/>
            <p:nvPr/>
          </p:nvSpPr>
          <p:spPr>
            <a:xfrm>
              <a:off x="7628529" y="5099778"/>
              <a:ext cx="6580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dirty="0"/>
                <a:t>Transport du </a:t>
              </a:r>
              <a:r>
                <a:rPr lang="en-GB" sz="800" dirty="0" err="1"/>
                <a:t>linge</a:t>
              </a:r>
              <a:r>
                <a:rPr lang="en-GB" sz="800" dirty="0"/>
                <a:t> </a:t>
              </a:r>
              <a:r>
                <a:rPr lang="en-GB" sz="800" dirty="0" err="1"/>
                <a:t>mouillé</a:t>
              </a:r>
              <a:endParaRPr lang="en-GB" sz="800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AC314F8-2F1F-C4C4-91E8-F9C03F575DDD}"/>
                </a:ext>
              </a:extLst>
            </p:cNvPr>
            <p:cNvSpPr txBox="1"/>
            <p:nvPr/>
          </p:nvSpPr>
          <p:spPr>
            <a:xfrm>
              <a:off x="6761923" y="5108794"/>
              <a:ext cx="7021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dirty="0"/>
                <a:t>Linge propre et sec à </a:t>
              </a:r>
              <a:r>
                <a:rPr lang="en-GB" sz="800" dirty="0" err="1"/>
                <a:t>repasser</a:t>
              </a:r>
              <a:endParaRPr lang="en-GB" sz="800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AB1C72D-A69A-3E72-3AFD-D4C2C93B3511}"/>
                </a:ext>
              </a:extLst>
            </p:cNvPr>
            <p:cNvSpPr txBox="1"/>
            <p:nvPr/>
          </p:nvSpPr>
          <p:spPr>
            <a:xfrm>
              <a:off x="6468888" y="4289866"/>
              <a:ext cx="7021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dirty="0" err="1"/>
                <a:t>Transfert</a:t>
              </a:r>
              <a:r>
                <a:rPr lang="en-GB" sz="800" dirty="0"/>
                <a:t> du </a:t>
              </a:r>
              <a:r>
                <a:rPr lang="en-GB" sz="800" dirty="0" err="1"/>
                <a:t>linge</a:t>
              </a:r>
              <a:r>
                <a:rPr lang="en-GB" sz="800" dirty="0"/>
                <a:t> à ranger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C09EE48-2772-B211-6CBA-8474CE340608}"/>
              </a:ext>
            </a:extLst>
          </p:cNvPr>
          <p:cNvGrpSpPr/>
          <p:nvPr/>
        </p:nvGrpSpPr>
        <p:grpSpPr>
          <a:xfrm>
            <a:off x="7121661" y="2382397"/>
            <a:ext cx="2259496" cy="1122602"/>
            <a:chOff x="961235" y="5690331"/>
            <a:chExt cx="2018787" cy="834508"/>
          </a:xfrm>
        </p:grpSpPr>
        <p:sp>
          <p:nvSpPr>
            <p:cNvPr id="43" name="Rounded Rectangle 6">
              <a:extLst>
                <a:ext uri="{FF2B5EF4-FFF2-40B4-BE49-F238E27FC236}">
                  <a16:creationId xmlns:a16="http://schemas.microsoft.com/office/drawing/2014/main" id="{68A082FF-FCEE-540F-8F57-012070E17537}"/>
                </a:ext>
              </a:extLst>
            </p:cNvPr>
            <p:cNvSpPr/>
            <p:nvPr/>
          </p:nvSpPr>
          <p:spPr>
            <a:xfrm>
              <a:off x="961235" y="5690331"/>
              <a:ext cx="2018787" cy="834508"/>
            </a:xfrm>
            <a:prstGeom prst="roundRect">
              <a:avLst>
                <a:gd name="adj" fmla="val 1213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90997">
                <a:defRPr/>
              </a:pPr>
              <a:r>
                <a:rPr lang="en-US" sz="1600" dirty="0">
                  <a:solidFill>
                    <a:srgbClr val="FFFFFF"/>
                  </a:solidFill>
                  <a:latin typeface="+mj-lt"/>
                </a:rPr>
                <a:t>1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4059F52-3472-BD0E-7928-A2B058535FE9}"/>
                </a:ext>
              </a:extLst>
            </p:cNvPr>
            <p:cNvSpPr txBox="1"/>
            <p:nvPr/>
          </p:nvSpPr>
          <p:spPr>
            <a:xfrm>
              <a:off x="1131488" y="5795589"/>
              <a:ext cx="1673048" cy="617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90997">
                <a:defRPr/>
              </a:pPr>
              <a:r>
                <a:rPr lang="en-US" sz="1600" dirty="0">
                  <a:solidFill>
                    <a:srgbClr val="273043"/>
                  </a:solidFill>
                  <a:latin typeface="+mj-lt"/>
                </a:rPr>
                <a:t>Un </a:t>
              </a:r>
              <a:r>
                <a:rPr lang="en-US" sz="1600" dirty="0" err="1">
                  <a:solidFill>
                    <a:srgbClr val="273043"/>
                  </a:solidFill>
                  <a:latin typeface="+mj-lt"/>
                </a:rPr>
                <a:t>produit</a:t>
              </a:r>
              <a:r>
                <a:rPr lang="en-US" sz="1600" dirty="0">
                  <a:solidFill>
                    <a:srgbClr val="273043"/>
                  </a:solidFill>
                  <a:latin typeface="+mj-lt"/>
                </a:rPr>
                <a:t> pour </a:t>
              </a:r>
              <a:r>
                <a:rPr lang="en-US" sz="1600" dirty="0" err="1">
                  <a:solidFill>
                    <a:srgbClr val="273043"/>
                  </a:solidFill>
                  <a:latin typeface="+mj-lt"/>
                </a:rPr>
                <a:t>chaque</a:t>
              </a:r>
              <a:r>
                <a:rPr lang="en-US" sz="1600" dirty="0">
                  <a:solidFill>
                    <a:srgbClr val="273043"/>
                  </a:solidFill>
                  <a:latin typeface="+mj-lt"/>
                </a:rPr>
                <a:t> cycle du lavage de </a:t>
              </a:r>
              <a:r>
                <a:rPr lang="en-US" sz="1600" dirty="0" err="1">
                  <a:solidFill>
                    <a:srgbClr val="273043"/>
                  </a:solidFill>
                  <a:latin typeface="+mj-lt"/>
                </a:rPr>
                <a:t>linge</a:t>
              </a:r>
              <a:endParaRPr lang="en-GB" sz="1600" dirty="0">
                <a:solidFill>
                  <a:srgbClr val="273043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87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56" y="4645706"/>
            <a:ext cx="1955800" cy="22352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796FDCD2-DDF6-76B5-8123-3F64EA328870}"/>
              </a:ext>
            </a:extLst>
          </p:cNvPr>
          <p:cNvGrpSpPr/>
          <p:nvPr/>
        </p:nvGrpSpPr>
        <p:grpSpPr>
          <a:xfrm>
            <a:off x="570036" y="813861"/>
            <a:ext cx="3487262" cy="2266002"/>
            <a:chOff x="560102" y="774357"/>
            <a:chExt cx="9096075" cy="3607979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162A3E6A-4B5E-DC8C-CE94-8E93F632DDD8}"/>
                </a:ext>
              </a:extLst>
            </p:cNvPr>
            <p:cNvSpPr/>
            <p:nvPr/>
          </p:nvSpPr>
          <p:spPr>
            <a:xfrm>
              <a:off x="560102" y="774357"/>
              <a:ext cx="9096075" cy="3291451"/>
            </a:xfrm>
            <a:prstGeom prst="roundRect">
              <a:avLst>
                <a:gd name="adj" fmla="val 733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8" name="Text Placeholder 8">
              <a:extLst>
                <a:ext uri="{FF2B5EF4-FFF2-40B4-BE49-F238E27FC236}">
                  <a16:creationId xmlns:a16="http://schemas.microsoft.com/office/drawing/2014/main" id="{B9B1638A-62EF-3F59-2942-FC0876CA9F42}"/>
                </a:ext>
              </a:extLst>
            </p:cNvPr>
            <p:cNvSpPr txBox="1">
              <a:spLocks/>
            </p:cNvSpPr>
            <p:nvPr/>
          </p:nvSpPr>
          <p:spPr>
            <a:xfrm>
              <a:off x="927554" y="1216352"/>
              <a:ext cx="8361169" cy="316598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400" dirty="0" err="1">
                  <a:latin typeface="+mn-lt"/>
                </a:rPr>
                <a:t>L’enrobage</a:t>
              </a:r>
              <a:r>
                <a:rPr lang="en-GB" sz="1400" dirty="0">
                  <a:latin typeface="+mn-lt"/>
                </a:rPr>
                <a:t> ULTRA-TEX </a:t>
              </a:r>
              <a:r>
                <a:rPr lang="en-GB" sz="1400" dirty="0" err="1">
                  <a:latin typeface="+mn-lt"/>
                </a:rPr>
                <a:t>tiens</a:t>
              </a:r>
              <a:r>
                <a:rPr lang="en-GB" sz="1400" dirty="0">
                  <a:latin typeface="+mn-lt"/>
                </a:rPr>
                <a:t> les </a:t>
              </a:r>
              <a:r>
                <a:rPr lang="en-GB" sz="1400" dirty="0" err="1">
                  <a:latin typeface="+mn-lt"/>
                </a:rPr>
                <a:t>vêtements</a:t>
              </a:r>
              <a:r>
                <a:rPr lang="en-GB" sz="1400" dirty="0">
                  <a:latin typeface="+mn-lt"/>
                </a:rPr>
                <a:t> </a:t>
              </a:r>
              <a:r>
                <a:rPr lang="en-GB" sz="1400" dirty="0" err="1">
                  <a:latin typeface="+mn-lt"/>
                </a:rPr>
                <a:t>fermement</a:t>
              </a:r>
              <a:r>
                <a:rPr lang="en-GB" sz="1400" dirty="0">
                  <a:latin typeface="+mn-lt"/>
                </a:rPr>
                <a:t> </a:t>
              </a:r>
              <a:r>
                <a:rPr lang="en-GB" sz="1400" dirty="0" err="1">
                  <a:latin typeface="+mn-lt"/>
                </a:rPr>
                <a:t>en</a:t>
              </a:r>
              <a:r>
                <a:rPr lang="en-GB" sz="1400" dirty="0">
                  <a:latin typeface="+mn-lt"/>
                </a:rPr>
                <a:t> place</a:t>
              </a:r>
            </a:p>
            <a:p>
              <a:pPr algn="l"/>
              <a:r>
                <a:rPr lang="en-GB" sz="1400" dirty="0">
                  <a:latin typeface="+mn-lt"/>
                </a:rPr>
                <a:t>Sa </a:t>
              </a:r>
              <a:r>
                <a:rPr lang="en-GB" sz="1400" dirty="0" err="1">
                  <a:latin typeface="+mn-lt"/>
                </a:rPr>
                <a:t>finition</a:t>
              </a:r>
              <a:r>
                <a:rPr lang="en-GB" sz="1400" dirty="0">
                  <a:latin typeface="+mn-lt"/>
                </a:rPr>
                <a:t> unique </a:t>
              </a:r>
              <a:r>
                <a:rPr lang="en-GB" sz="1400" dirty="0" err="1">
                  <a:latin typeface="+mn-lt"/>
                </a:rPr>
                <a:t>adhère</a:t>
              </a:r>
              <a:r>
                <a:rPr lang="en-GB" sz="1400" dirty="0">
                  <a:latin typeface="+mn-lt"/>
                </a:rPr>
                <a:t> aux </a:t>
              </a:r>
              <a:r>
                <a:rPr lang="en-GB" sz="1400" dirty="0" err="1">
                  <a:latin typeface="+mn-lt"/>
                </a:rPr>
                <a:t>tissus</a:t>
              </a:r>
              <a:r>
                <a:rPr lang="en-GB" sz="1400" dirty="0">
                  <a:latin typeface="+mn-lt"/>
                </a:rPr>
                <a:t> sans </a:t>
              </a:r>
              <a:r>
                <a:rPr lang="en-GB" sz="1400" dirty="0" err="1">
                  <a:latin typeface="+mn-lt"/>
                </a:rPr>
                <a:t>coller</a:t>
              </a:r>
              <a:endParaRPr lang="en-GB" sz="1400" dirty="0">
                <a:latin typeface="+mn-lt"/>
              </a:endParaRPr>
            </a:p>
            <a:p>
              <a:pPr algn="l"/>
              <a:r>
                <a:rPr lang="en-GB" sz="1400" dirty="0">
                  <a:latin typeface="+mn-lt"/>
                </a:rPr>
                <a:t>Une protection </a:t>
              </a:r>
              <a:r>
                <a:rPr lang="en-GB" sz="1400" dirty="0" err="1">
                  <a:latin typeface="+mn-lt"/>
                </a:rPr>
                <a:t>contre</a:t>
              </a:r>
              <a:r>
                <a:rPr lang="en-GB" sz="1400" dirty="0">
                  <a:latin typeface="+mn-lt"/>
                </a:rPr>
                <a:t> les </a:t>
              </a:r>
              <a:r>
                <a:rPr lang="en-GB" sz="1400" dirty="0" err="1">
                  <a:latin typeface="+mn-lt"/>
                </a:rPr>
                <a:t>aléas</a:t>
              </a:r>
              <a:r>
                <a:rPr lang="en-GB" sz="1400" dirty="0">
                  <a:latin typeface="+mn-lt"/>
                </a:rPr>
                <a:t> de la </a:t>
              </a:r>
              <a:r>
                <a:rPr lang="en-GB" sz="1400" dirty="0" err="1">
                  <a:latin typeface="+mn-lt"/>
                </a:rPr>
                <a:t>météo</a:t>
              </a:r>
              <a:r>
                <a:rPr lang="en-GB" sz="1400" dirty="0">
                  <a:latin typeface="+mn-lt"/>
                </a:rPr>
                <a:t> pour </a:t>
              </a:r>
              <a:r>
                <a:rPr lang="en-GB" sz="1400" dirty="0" err="1">
                  <a:latin typeface="+mn-lt"/>
                </a:rPr>
                <a:t>l’extérieur</a:t>
              </a:r>
              <a:r>
                <a:rPr lang="en-GB" sz="1400" dirty="0">
                  <a:latin typeface="+mn-lt"/>
                </a:rPr>
                <a:t> et  </a:t>
              </a:r>
              <a:r>
                <a:rPr lang="en-GB" sz="1400" dirty="0" err="1">
                  <a:latin typeface="+mn-lt"/>
                </a:rPr>
                <a:t>l’intérieur</a:t>
              </a:r>
              <a:r>
                <a:rPr lang="en-GB" sz="1400" dirty="0">
                  <a:latin typeface="+mn-lt"/>
                </a:rPr>
                <a:t> </a:t>
              </a:r>
            </a:p>
            <a:p>
              <a:pPr algn="l"/>
              <a:endParaRPr lang="en-GB" sz="14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149D5847-3E29-CDD1-4A1B-8D8E13731C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73" y="419428"/>
            <a:ext cx="2679940" cy="5718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37B1F2-952C-28D3-0E14-0C4D43AF4F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507" t="5496" r="23276"/>
          <a:stretch/>
        </p:blipFill>
        <p:spPr>
          <a:xfrm>
            <a:off x="8076091" y="1847464"/>
            <a:ext cx="1684978" cy="1395334"/>
          </a:xfrm>
          <a:prstGeom prst="rect">
            <a:avLst/>
          </a:prstGeom>
          <a:ln>
            <a:solidFill>
              <a:schemeClr val="tx2"/>
            </a:solidFill>
          </a:ln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4332FD6-E31A-B466-6286-73A8B3F1838B}"/>
              </a:ext>
            </a:extLst>
          </p:cNvPr>
          <p:cNvCxnSpPr/>
          <p:nvPr/>
        </p:nvCxnSpPr>
        <p:spPr>
          <a:xfrm flipH="1">
            <a:off x="7844134" y="3242798"/>
            <a:ext cx="1916935" cy="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629B3AB5-F909-5962-077E-77E967AE7B1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165"/>
          <a:stretch/>
        </p:blipFill>
        <p:spPr>
          <a:xfrm>
            <a:off x="788253" y="925138"/>
            <a:ext cx="9292180" cy="661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1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>
                <a:latin typeface="+mj-lt"/>
              </a:rPr>
              <a:t>UNE SELECTION DE NOTRE GAMME ORIGINALE DE NETTOYAGE</a:t>
            </a:r>
            <a:endParaRPr lang="en-GB" sz="2800" dirty="0">
              <a:latin typeface="+mj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10912" y="1111450"/>
            <a:ext cx="703742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263" y="4585665"/>
            <a:ext cx="1955800" cy="223520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90546E1A-C9F5-8072-DE0C-72510ED64773}"/>
              </a:ext>
            </a:extLst>
          </p:cNvPr>
          <p:cNvSpPr/>
          <p:nvPr/>
        </p:nvSpPr>
        <p:spPr>
          <a:xfrm>
            <a:off x="3488973" y="3566239"/>
            <a:ext cx="3159078" cy="427195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MICROFIBRE PREMIUM</a:t>
            </a:r>
            <a:endParaRPr lang="en-GB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EDFA97-B7CF-A119-6C5F-42332F638D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32" t="21479" r="12151" b="27659"/>
          <a:stretch/>
        </p:blipFill>
        <p:spPr>
          <a:xfrm>
            <a:off x="710912" y="1588051"/>
            <a:ext cx="2488557" cy="2118710"/>
          </a:xfrm>
          <a:prstGeom prst="roundRect">
            <a:avLst>
              <a:gd name="adj" fmla="val 9648"/>
            </a:avLst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08ED465-F7DB-6BA0-3392-921278C47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906" y="4247724"/>
            <a:ext cx="3639156" cy="2573141"/>
          </a:xfrm>
          <a:prstGeom prst="roundRect">
            <a:avLst>
              <a:gd name="adj" fmla="val 587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8741F9-3241-AF6B-5363-D04D4D3F79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" t="19880" r="10510" b="15944"/>
          <a:stretch/>
        </p:blipFill>
        <p:spPr>
          <a:xfrm>
            <a:off x="840887" y="4473796"/>
            <a:ext cx="3920102" cy="2041101"/>
          </a:xfrm>
          <a:prstGeom prst="roundRect">
            <a:avLst>
              <a:gd name="adj" fmla="val 8074"/>
            </a:avLst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CA3872-2D9D-8488-4724-23BCED4C956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" t="24276" r="9511" b="15981"/>
          <a:stretch/>
        </p:blipFill>
        <p:spPr>
          <a:xfrm>
            <a:off x="5206393" y="1552998"/>
            <a:ext cx="3778669" cy="1758951"/>
          </a:xfrm>
          <a:prstGeom prst="roundRect">
            <a:avLst>
              <a:gd name="adj" fmla="val 5208"/>
            </a:avLst>
          </a:prstGeom>
        </p:spPr>
      </p:pic>
    </p:spTree>
    <p:extLst>
      <p:ext uri="{BB962C8B-B14F-4D97-AF65-F5344CB8AC3E}">
        <p14:creationId xmlns:p14="http://schemas.microsoft.com/office/powerpoint/2010/main" val="487221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4C9C061-4420-5408-ED2E-92BCBE7BD8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1658" b="-7946"/>
          <a:stretch/>
        </p:blipFill>
        <p:spPr>
          <a:xfrm rot="15400888">
            <a:off x="8391954" y="87441"/>
            <a:ext cx="1614810" cy="20257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72A5AF-130D-FABF-23A4-CE46F174F2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15" r="10765" b="12654"/>
          <a:stretch/>
        </p:blipFill>
        <p:spPr>
          <a:xfrm>
            <a:off x="3955928" y="-50647"/>
            <a:ext cx="6024973" cy="6992216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796FDCD2-DDF6-76B5-8123-3F64EA328870}"/>
              </a:ext>
            </a:extLst>
          </p:cNvPr>
          <p:cNvGrpSpPr/>
          <p:nvPr/>
        </p:nvGrpSpPr>
        <p:grpSpPr>
          <a:xfrm>
            <a:off x="577963" y="1591259"/>
            <a:ext cx="3487262" cy="2652236"/>
            <a:chOff x="580776" y="1556070"/>
            <a:chExt cx="9096075" cy="4222949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162A3E6A-4B5E-DC8C-CE94-8E93F632DDD8}"/>
                </a:ext>
              </a:extLst>
            </p:cNvPr>
            <p:cNvSpPr/>
            <p:nvPr/>
          </p:nvSpPr>
          <p:spPr>
            <a:xfrm>
              <a:off x="580776" y="1556070"/>
              <a:ext cx="9096075" cy="4222949"/>
            </a:xfrm>
            <a:prstGeom prst="roundRect">
              <a:avLst>
                <a:gd name="adj" fmla="val 733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8" name="Text Placeholder 8">
              <a:extLst>
                <a:ext uri="{FF2B5EF4-FFF2-40B4-BE49-F238E27FC236}">
                  <a16:creationId xmlns:a16="http://schemas.microsoft.com/office/drawing/2014/main" id="{B9B1638A-62EF-3F59-2942-FC0876CA9F42}"/>
                </a:ext>
              </a:extLst>
            </p:cNvPr>
            <p:cNvSpPr txBox="1">
              <a:spLocks/>
            </p:cNvSpPr>
            <p:nvPr/>
          </p:nvSpPr>
          <p:spPr>
            <a:xfrm>
              <a:off x="927556" y="2181124"/>
              <a:ext cx="8361169" cy="316598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l">
                <a:buFont typeface="Wingdings" pitchFamily="2" charset="2"/>
                <a:buChar char="§"/>
              </a:pPr>
              <a:r>
                <a:rPr lang="fr-FR" sz="1400" dirty="0">
                  <a:solidFill>
                    <a:schemeClr val="tx2">
                      <a:lumMod val="75000"/>
                    </a:schemeClr>
                  </a:solidFill>
                  <a:latin typeface="+mj-lt"/>
                </a:rPr>
                <a:t>Tâche spécifique – utilisation générale, nettoyage cuisine et salle de bain</a:t>
              </a:r>
            </a:p>
            <a:p>
              <a:pPr marL="285750" indent="-285750" algn="l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fr-FR" sz="1400" dirty="0">
                  <a:latin typeface="+mj-lt"/>
                </a:rPr>
                <a:t>Conception brevetée</a:t>
              </a:r>
            </a:p>
            <a:p>
              <a:pPr marL="285750" indent="-285750" algn="l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fr-FR" sz="1400" dirty="0">
                  <a:latin typeface="+mj-lt"/>
                </a:rPr>
                <a:t>Meilleures ventes</a:t>
              </a:r>
            </a:p>
            <a:p>
              <a:pPr marL="285750" indent="-285750" algn="l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fr-FR" sz="1400" dirty="0">
                  <a:latin typeface="+mj-lt"/>
                </a:rPr>
                <a:t>Pas besoin de produits chimiques</a:t>
              </a:r>
              <a:endParaRPr lang="en-GB" sz="1050" dirty="0">
                <a:latin typeface="+mj-lt"/>
              </a:endParaRPr>
            </a:p>
            <a:p>
              <a:pPr algn="l"/>
              <a:endParaRPr lang="en-GB" sz="14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Eponges réutilisables </a:t>
            </a:r>
            <a:r>
              <a:rPr lang="fr-FR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anti-bactériennes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M </a:t>
            </a:r>
            <a:r>
              <a:rPr lang="fr-FR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Cloth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703742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346" y="4491470"/>
            <a:ext cx="1955800" cy="2235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5068233-3866-F5E3-EEB5-77A39075A7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6525" y="4555969"/>
            <a:ext cx="1028700" cy="102870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90546E1A-C9F5-8072-DE0C-72510ED64773}"/>
              </a:ext>
            </a:extLst>
          </p:cNvPr>
          <p:cNvSpPr/>
          <p:nvPr/>
        </p:nvSpPr>
        <p:spPr>
          <a:xfrm>
            <a:off x="757347" y="1343284"/>
            <a:ext cx="3159078" cy="427195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NETTOYAGE PREMIUM</a:t>
            </a:r>
            <a:endParaRPr lang="en-GB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5196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A5EAB7-0E84-4AEE-6A06-40D08D2BA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79723"/>
            <a:ext cx="10297915" cy="579257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796FDCD2-DDF6-76B5-8123-3F64EA328870}"/>
              </a:ext>
            </a:extLst>
          </p:cNvPr>
          <p:cNvGrpSpPr/>
          <p:nvPr/>
        </p:nvGrpSpPr>
        <p:grpSpPr>
          <a:xfrm>
            <a:off x="4681693" y="4387213"/>
            <a:ext cx="4260083" cy="2844239"/>
            <a:chOff x="580773" y="1556070"/>
            <a:chExt cx="11111879" cy="4528660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162A3E6A-4B5E-DC8C-CE94-8E93F632DDD8}"/>
                </a:ext>
              </a:extLst>
            </p:cNvPr>
            <p:cNvSpPr/>
            <p:nvPr/>
          </p:nvSpPr>
          <p:spPr>
            <a:xfrm>
              <a:off x="580773" y="1556070"/>
              <a:ext cx="11111879" cy="3705466"/>
            </a:xfrm>
            <a:prstGeom prst="roundRect">
              <a:avLst>
                <a:gd name="adj" fmla="val 733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8" name="Text Placeholder 8">
              <a:extLst>
                <a:ext uri="{FF2B5EF4-FFF2-40B4-BE49-F238E27FC236}">
                  <a16:creationId xmlns:a16="http://schemas.microsoft.com/office/drawing/2014/main" id="{B9B1638A-62EF-3F59-2942-FC0876CA9F42}"/>
                </a:ext>
              </a:extLst>
            </p:cNvPr>
            <p:cNvSpPr txBox="1">
              <a:spLocks/>
            </p:cNvSpPr>
            <p:nvPr/>
          </p:nvSpPr>
          <p:spPr>
            <a:xfrm>
              <a:off x="881693" y="1861781"/>
              <a:ext cx="10283492" cy="422294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l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fr-FR" sz="1400" dirty="0">
                  <a:latin typeface="+mj-lt"/>
                </a:rPr>
                <a:t>Chiffons résistants en microfibre haute densité</a:t>
              </a:r>
            </a:p>
            <a:p>
              <a:pPr marL="285750" indent="-285750" algn="l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fr-FR" sz="1400" dirty="0">
                  <a:latin typeface="+mj-lt"/>
                </a:rPr>
                <a:t>Construits pour des performances de nettoyage remarquables – même sans produit chimique</a:t>
              </a:r>
            </a:p>
            <a:p>
              <a:pPr marL="285750" indent="-285750" algn="l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fr-FR" sz="1400" dirty="0">
                  <a:latin typeface="+mj-lt"/>
                </a:rPr>
                <a:t>Nettoyage sans bavure et sans peluche</a:t>
              </a:r>
            </a:p>
            <a:p>
              <a:pPr marL="285750" indent="-285750" algn="l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fr-FR" sz="1400" dirty="0">
                  <a:latin typeface="+mj-lt"/>
                </a:rPr>
                <a:t>Chiffons à tâche spécifique pour tous types de surfaces</a:t>
              </a:r>
              <a:endParaRPr lang="en-GB" sz="1400" dirty="0">
                <a:latin typeface="+mj-lt"/>
              </a:endParaRPr>
            </a:p>
            <a:p>
              <a:pPr algn="l"/>
              <a:endParaRPr lang="en-GB" sz="14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fr-FR" sz="2800" dirty="0">
                <a:latin typeface="+mj-lt"/>
              </a:rPr>
              <a:t>Gamme M </a:t>
            </a:r>
            <a:r>
              <a:rPr lang="fr-FR" sz="2800" dirty="0" err="1">
                <a:latin typeface="+mj-lt"/>
              </a:rPr>
              <a:t>Cloth</a:t>
            </a:r>
            <a:endParaRPr lang="en-GB" sz="2800" dirty="0">
              <a:latin typeface="+mj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237778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46" y="4491470"/>
            <a:ext cx="1955800" cy="2235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5068233-3866-F5E3-EEB5-77A39075A7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0744" y="5609070"/>
            <a:ext cx="1028700" cy="102870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90546E1A-C9F5-8072-DE0C-72510ED64773}"/>
              </a:ext>
            </a:extLst>
          </p:cNvPr>
          <p:cNvSpPr/>
          <p:nvPr/>
        </p:nvSpPr>
        <p:spPr>
          <a:xfrm>
            <a:off x="690734" y="1319067"/>
            <a:ext cx="2108945" cy="427195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La collection</a:t>
            </a:r>
            <a:endParaRPr lang="en-GB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B99CA1-F401-134D-5397-541EDB90C7BA}"/>
              </a:ext>
            </a:extLst>
          </p:cNvPr>
          <p:cNvSpPr txBox="1"/>
          <p:nvPr/>
        </p:nvSpPr>
        <p:spPr>
          <a:xfrm>
            <a:off x="485517" y="1885606"/>
            <a:ext cx="10853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/>
              <a:t>Super absorbant</a:t>
            </a:r>
            <a:endParaRPr lang="en-GB" sz="105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0AA560-1D4F-317B-80F6-7239FF4D37C9}"/>
              </a:ext>
            </a:extLst>
          </p:cNvPr>
          <p:cNvSpPr txBox="1"/>
          <p:nvPr/>
        </p:nvSpPr>
        <p:spPr>
          <a:xfrm>
            <a:off x="1814686" y="1885606"/>
            <a:ext cx="10853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/>
              <a:t>Acier inoxydable</a:t>
            </a:r>
            <a:endParaRPr lang="en-GB" sz="105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AE95C1-008A-E26D-13AA-2DB7530D70B2}"/>
              </a:ext>
            </a:extLst>
          </p:cNvPr>
          <p:cNvSpPr txBox="1"/>
          <p:nvPr/>
        </p:nvSpPr>
        <p:spPr>
          <a:xfrm>
            <a:off x="3100005" y="1885606"/>
            <a:ext cx="10853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/>
              <a:t>Salle de bain</a:t>
            </a:r>
            <a:endParaRPr lang="en-GB" sz="105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186D748-E58F-DC7E-03D5-DF155109115D}"/>
              </a:ext>
            </a:extLst>
          </p:cNvPr>
          <p:cNvSpPr txBox="1"/>
          <p:nvPr/>
        </p:nvSpPr>
        <p:spPr>
          <a:xfrm>
            <a:off x="4431508" y="1885606"/>
            <a:ext cx="10853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/>
              <a:t>Utilité générale</a:t>
            </a:r>
            <a:endParaRPr lang="en-GB" sz="105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3FB928-204D-2C8C-8995-97817BB1A3DC}"/>
              </a:ext>
            </a:extLst>
          </p:cNvPr>
          <p:cNvSpPr txBox="1"/>
          <p:nvPr/>
        </p:nvSpPr>
        <p:spPr>
          <a:xfrm>
            <a:off x="5581082" y="1885606"/>
            <a:ext cx="14356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/>
              <a:t>Dépoussiérage hi-tech</a:t>
            </a:r>
            <a:endParaRPr lang="en-GB" sz="105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852CEB-1008-D117-DEA8-0DF909D31488}"/>
              </a:ext>
            </a:extLst>
          </p:cNvPr>
          <p:cNvSpPr txBox="1"/>
          <p:nvPr/>
        </p:nvSpPr>
        <p:spPr>
          <a:xfrm>
            <a:off x="6984868" y="1885606"/>
            <a:ext cx="12647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/>
              <a:t>Verres et fenêtres</a:t>
            </a:r>
            <a:endParaRPr lang="en-GB" sz="105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C27B22-0A05-6D12-977D-9C553F903B37}"/>
              </a:ext>
            </a:extLst>
          </p:cNvPr>
          <p:cNvSpPr txBox="1"/>
          <p:nvPr/>
        </p:nvSpPr>
        <p:spPr>
          <a:xfrm>
            <a:off x="8399118" y="1885606"/>
            <a:ext cx="10853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/>
              <a:t>Cuisine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401111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76A47E6-6D7E-8723-5A8D-B0C256BCC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4687"/>
            <a:ext cx="10493328" cy="5894707"/>
          </a:xfrm>
          <a:prstGeom prst="rect">
            <a:avLst/>
          </a:prstGeom>
        </p:spPr>
      </p:pic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50372"/>
            <a:ext cx="8022449" cy="2968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fr-FR" sz="2800" dirty="0">
                <a:latin typeface="+mj-lt"/>
              </a:rPr>
              <a:t>Nouveaux produits de nettoyage colorés et originaux</a:t>
            </a:r>
            <a:endParaRPr lang="en-GB" sz="2800" dirty="0">
              <a:latin typeface="+mj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25567"/>
            <a:ext cx="758516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5068233-3866-F5E3-EEB5-77A39075A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6525" y="4555969"/>
            <a:ext cx="1028700" cy="102870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90546E1A-C9F5-8072-DE0C-72510ED64773}"/>
              </a:ext>
            </a:extLst>
          </p:cNvPr>
          <p:cNvSpPr/>
          <p:nvPr/>
        </p:nvSpPr>
        <p:spPr>
          <a:xfrm>
            <a:off x="757346" y="1343284"/>
            <a:ext cx="3745827" cy="427195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La </a:t>
            </a:r>
            <a:r>
              <a:rPr lang="en-US" b="1" dirty="0" err="1">
                <a:solidFill>
                  <a:schemeClr val="bg1"/>
                </a:solidFill>
                <a:latin typeface="+mj-lt"/>
              </a:rPr>
              <a:t>gamme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 de </a:t>
            </a:r>
            <a:r>
              <a:rPr lang="en-US" b="1" dirty="0" err="1">
                <a:solidFill>
                  <a:schemeClr val="bg1"/>
                </a:solidFill>
                <a:latin typeface="+mj-lt"/>
              </a:rPr>
              <a:t>nettoyage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+mj-lt"/>
              </a:rPr>
              <a:t>colorée</a:t>
            </a:r>
            <a:endParaRPr lang="en-GB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225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E2C8317-92D1-38D5-5513-DCBDE100441D}"/>
              </a:ext>
            </a:extLst>
          </p:cNvPr>
          <p:cNvGrpSpPr/>
          <p:nvPr/>
        </p:nvGrpSpPr>
        <p:grpSpPr>
          <a:xfrm>
            <a:off x="577963" y="1591258"/>
            <a:ext cx="3487262" cy="2900211"/>
            <a:chOff x="580776" y="1556068"/>
            <a:chExt cx="9096075" cy="461778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57A1CBC1-D405-C262-E454-5E72390BFBBB}"/>
                </a:ext>
              </a:extLst>
            </p:cNvPr>
            <p:cNvSpPr/>
            <p:nvPr/>
          </p:nvSpPr>
          <p:spPr>
            <a:xfrm>
              <a:off x="580776" y="1556068"/>
              <a:ext cx="9096075" cy="4617780"/>
            </a:xfrm>
            <a:prstGeom prst="roundRect">
              <a:avLst>
                <a:gd name="adj" fmla="val 733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4" name="Text Placeholder 8">
              <a:extLst>
                <a:ext uri="{FF2B5EF4-FFF2-40B4-BE49-F238E27FC236}">
                  <a16:creationId xmlns:a16="http://schemas.microsoft.com/office/drawing/2014/main" id="{2F487E8E-6433-B704-1627-0D86D59044D7}"/>
                </a:ext>
              </a:extLst>
            </p:cNvPr>
            <p:cNvSpPr txBox="1">
              <a:spLocks/>
            </p:cNvSpPr>
            <p:nvPr/>
          </p:nvSpPr>
          <p:spPr>
            <a:xfrm>
              <a:off x="927556" y="2181122"/>
              <a:ext cx="8361169" cy="359789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dirty="0">
                  <a:latin typeface="+mj-lt"/>
                </a:rPr>
                <a:t>Société anglaise familiale depuis 1941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dirty="0">
                  <a:latin typeface="+mj-lt"/>
                </a:rPr>
                <a:t>Célébrant 80 ans de fabrication anglaise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dirty="0">
                  <a:latin typeface="+mj-lt"/>
                </a:rPr>
                <a:t>Un des leaders mondiaux dans la fabrication et la conversion de mousses, le </a:t>
              </a:r>
              <a:r>
                <a:rPr lang="fr-FR" sz="1400" spc="-20" dirty="0">
                  <a:latin typeface="+mj-lt"/>
                  <a:cs typeface="Mic32NewRounded-BoldItalic"/>
                </a:rPr>
                <a:t>soin du linge, le</a:t>
              </a:r>
              <a:r>
                <a:rPr lang="fr-FR" sz="1400" spc="-25" dirty="0">
                  <a:latin typeface="+mj-lt"/>
                  <a:cs typeface="Mic32NewRounded-BoldItalic"/>
                </a:rPr>
                <a:t> </a:t>
              </a:r>
              <a:r>
                <a:rPr lang="fr-FR" sz="1400" spc="-15" dirty="0">
                  <a:latin typeface="+mj-lt"/>
                  <a:cs typeface="Mic32NewRounded-BoldItalic"/>
                </a:rPr>
                <a:t>nettoyage</a:t>
              </a:r>
              <a:r>
                <a:rPr lang="fr-FR" sz="1400" spc="-30" dirty="0">
                  <a:latin typeface="+mj-lt"/>
                  <a:cs typeface="Mic32NewRounded-BoldItalic"/>
                </a:rPr>
                <a:t> </a:t>
              </a:r>
              <a:r>
                <a:rPr lang="fr-FR" sz="1400" spc="-10" dirty="0">
                  <a:latin typeface="+mj-lt"/>
                  <a:cs typeface="Mic32NewRounded-BoldItalic"/>
                </a:rPr>
                <a:t>et rangement de la maison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spc="-10" dirty="0">
                  <a:latin typeface="+mj-lt"/>
                  <a:cs typeface="Mic32NewRounded-BoldItalic"/>
                </a:rPr>
                <a:t>Marque de grande consommation leader en GB</a:t>
              </a:r>
              <a:endParaRPr lang="en-GB" sz="1400" dirty="0">
                <a:latin typeface="+mj-lt"/>
              </a:endParaRPr>
            </a:p>
            <a:p>
              <a:pPr algn="l"/>
              <a:endParaRPr lang="en-GB" sz="14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5" name="Title Placeholder 10">
            <a:extLst>
              <a:ext uri="{FF2B5EF4-FFF2-40B4-BE49-F238E27FC236}">
                <a16:creationId xmlns:a16="http://schemas.microsoft.com/office/drawing/2014/main" id="{0691AA8A-A724-8436-542B-813078E8E10B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dirty="0" err="1">
                <a:latin typeface="+mj-lt"/>
              </a:rPr>
              <a:t>Présentation</a:t>
            </a:r>
            <a:r>
              <a:rPr lang="en-GB" sz="2800" dirty="0">
                <a:latin typeface="+mj-lt"/>
              </a:rPr>
              <a:t> de la </a:t>
            </a:r>
            <a:r>
              <a:rPr lang="en-GB" sz="2800" dirty="0" err="1">
                <a:latin typeface="+mj-lt"/>
              </a:rPr>
              <a:t>société</a:t>
            </a:r>
            <a:endParaRPr lang="en-GB" sz="2800" dirty="0">
              <a:latin typeface="+mj-lt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233E882-28AD-6E07-318A-9CECC18F194E}"/>
              </a:ext>
            </a:extLst>
          </p:cNvPr>
          <p:cNvSpPr/>
          <p:nvPr/>
        </p:nvSpPr>
        <p:spPr>
          <a:xfrm>
            <a:off x="757347" y="1343284"/>
            <a:ext cx="3159078" cy="427195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+mj-lt"/>
              </a:rPr>
              <a:t>HISTOIRE ET HERITAGE</a:t>
            </a:r>
            <a:endParaRPr lang="en-GB" b="1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AC0519-5B77-23E1-9881-DAE8119D2F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417" y="1184666"/>
            <a:ext cx="4973320" cy="4274820"/>
          </a:xfrm>
          <a:prstGeom prst="rect">
            <a:avLst/>
          </a:prstGeom>
          <a:effectLst>
            <a:innerShdw blurRad="101786">
              <a:prstClr val="black">
                <a:alpha val="30441"/>
              </a:prstClr>
            </a:inn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F0B2E50-8B1D-4529-37F7-D9ACD81F085D}"/>
              </a:ext>
            </a:extLst>
          </p:cNvPr>
          <p:cNvGrpSpPr/>
          <p:nvPr/>
        </p:nvGrpSpPr>
        <p:grpSpPr>
          <a:xfrm>
            <a:off x="5638918" y="5176485"/>
            <a:ext cx="1781524" cy="1581727"/>
            <a:chOff x="6526689" y="5336286"/>
            <a:chExt cx="1781524" cy="1581727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459DCB1-11E2-4219-5468-CFA7ECB0D3B3}"/>
                </a:ext>
              </a:extLst>
            </p:cNvPr>
            <p:cNvSpPr/>
            <p:nvPr/>
          </p:nvSpPr>
          <p:spPr>
            <a:xfrm>
              <a:off x="6626588" y="5336286"/>
              <a:ext cx="1581727" cy="15817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 Placeholder 8">
              <a:extLst>
                <a:ext uri="{FF2B5EF4-FFF2-40B4-BE49-F238E27FC236}">
                  <a16:creationId xmlns:a16="http://schemas.microsoft.com/office/drawing/2014/main" id="{C70ED50E-509D-DC4B-376D-07EE4BF5ECC5}"/>
                </a:ext>
              </a:extLst>
            </p:cNvPr>
            <p:cNvSpPr txBox="1">
              <a:spLocks/>
            </p:cNvSpPr>
            <p:nvPr/>
          </p:nvSpPr>
          <p:spPr>
            <a:xfrm>
              <a:off x="6526689" y="5611114"/>
              <a:ext cx="1781524" cy="103207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</a:pPr>
              <a:r>
                <a:rPr lang="fr-FR" sz="1400" dirty="0">
                  <a:solidFill>
                    <a:schemeClr val="tx2"/>
                  </a:solidFill>
                  <a:latin typeface="+mj-lt"/>
                </a:rPr>
                <a:t>No1 en </a:t>
              </a:r>
            </a:p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fr-FR" sz="1900" b="1" dirty="0">
                  <a:solidFill>
                    <a:schemeClr val="tx1"/>
                  </a:solidFill>
                  <a:latin typeface="+mj-lt"/>
                </a:rPr>
                <a:t>marque de nettoyage de la maison</a:t>
              </a:r>
              <a:endParaRPr lang="en-GB" sz="1900" dirty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4DE35E0-6854-25E8-209B-8F9CC9BFA42E}"/>
              </a:ext>
            </a:extLst>
          </p:cNvPr>
          <p:cNvGrpSpPr/>
          <p:nvPr/>
        </p:nvGrpSpPr>
        <p:grpSpPr>
          <a:xfrm>
            <a:off x="3936186" y="5176485"/>
            <a:ext cx="1781524" cy="1581727"/>
            <a:chOff x="6526689" y="5336286"/>
            <a:chExt cx="1781524" cy="1581727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3EEF973-16E4-E2B3-8045-24147ED6307B}"/>
                </a:ext>
              </a:extLst>
            </p:cNvPr>
            <p:cNvSpPr/>
            <p:nvPr/>
          </p:nvSpPr>
          <p:spPr>
            <a:xfrm>
              <a:off x="6626588" y="5336286"/>
              <a:ext cx="1581727" cy="158172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Text Placeholder 8">
              <a:extLst>
                <a:ext uri="{FF2B5EF4-FFF2-40B4-BE49-F238E27FC236}">
                  <a16:creationId xmlns:a16="http://schemas.microsoft.com/office/drawing/2014/main" id="{C4DDD715-F12D-B382-CFC9-23694B588293}"/>
                </a:ext>
              </a:extLst>
            </p:cNvPr>
            <p:cNvSpPr txBox="1">
              <a:spLocks/>
            </p:cNvSpPr>
            <p:nvPr/>
          </p:nvSpPr>
          <p:spPr>
            <a:xfrm>
              <a:off x="6526689" y="5611114"/>
              <a:ext cx="1781524" cy="103207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</a:pPr>
              <a:r>
                <a:rPr lang="fr-FR" sz="1400" dirty="0">
                  <a:solidFill>
                    <a:schemeClr val="tx2"/>
                  </a:solidFill>
                  <a:latin typeface="+mj-lt"/>
                </a:rPr>
                <a:t>No1 en </a:t>
              </a:r>
            </a:p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en-GB" sz="1800" b="1" dirty="0" err="1">
                  <a:solidFill>
                    <a:schemeClr val="tx2"/>
                  </a:solidFill>
                  <a:latin typeface="+mj-lt"/>
                </a:rPr>
                <a:t>s</a:t>
              </a:r>
              <a:r>
                <a:rPr lang="en-GB" sz="1800" b="1" i="0" dirty="0" err="1">
                  <a:solidFill>
                    <a:schemeClr val="tx2"/>
                  </a:solidFill>
                  <a:effectLst/>
                  <a:latin typeface="+mj-lt"/>
                </a:rPr>
                <a:t>échoirs</a:t>
              </a:r>
              <a:r>
                <a:rPr lang="en-GB" sz="1800" b="1" i="0" dirty="0">
                  <a:solidFill>
                    <a:schemeClr val="tx2"/>
                  </a:solidFill>
                  <a:effectLst/>
                  <a:latin typeface="+mj-lt"/>
                </a:rPr>
                <a:t> </a:t>
              </a:r>
              <a:r>
                <a:rPr lang="en-GB" sz="1800" b="1" i="0" dirty="0" err="1">
                  <a:solidFill>
                    <a:schemeClr val="tx2"/>
                  </a:solidFill>
                  <a:effectLst/>
                  <a:latin typeface="+mj-lt"/>
                </a:rPr>
                <a:t>à</a:t>
              </a:r>
              <a:r>
                <a:rPr lang="en-GB" sz="1800" b="1" i="0" dirty="0">
                  <a:solidFill>
                    <a:schemeClr val="tx2"/>
                  </a:solidFill>
                  <a:effectLst/>
                  <a:latin typeface="+mj-lt"/>
                </a:rPr>
                <a:t> </a:t>
              </a:r>
              <a:r>
                <a:rPr lang="en-GB" sz="1800" b="1" i="0" dirty="0" err="1">
                  <a:solidFill>
                    <a:schemeClr val="tx2"/>
                  </a:solidFill>
                  <a:effectLst/>
                  <a:latin typeface="+mj-lt"/>
                </a:rPr>
                <a:t>linge</a:t>
              </a:r>
              <a:r>
                <a:rPr lang="en-GB" sz="1800" b="1" dirty="0">
                  <a:solidFill>
                    <a:schemeClr val="tx2"/>
                  </a:solidFill>
                  <a:latin typeface="+mj-lt"/>
                </a:rPr>
                <a:t> </a:t>
              </a:r>
            </a:p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en-GB" sz="1800" b="1" i="0" dirty="0" err="1">
                  <a:solidFill>
                    <a:schemeClr val="tx2"/>
                  </a:solidFill>
                  <a:effectLst/>
                  <a:latin typeface="+mj-lt"/>
                </a:rPr>
                <a:t>d’intérieur</a:t>
              </a:r>
              <a:endParaRPr lang="en-GB" sz="1800" b="1" i="0" dirty="0">
                <a:solidFill>
                  <a:schemeClr val="tx2"/>
                </a:solidFill>
                <a:effectLst/>
                <a:latin typeface="+mj-lt"/>
              </a:endParaRPr>
            </a:p>
            <a:p>
              <a:pPr algn="l"/>
              <a:endParaRPr lang="en-GB" sz="14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DC946A2-7E93-59C1-816E-666386B70BDF}"/>
              </a:ext>
            </a:extLst>
          </p:cNvPr>
          <p:cNvGrpSpPr/>
          <p:nvPr/>
        </p:nvGrpSpPr>
        <p:grpSpPr>
          <a:xfrm>
            <a:off x="2233454" y="5176485"/>
            <a:ext cx="1781524" cy="1581727"/>
            <a:chOff x="6526689" y="5336286"/>
            <a:chExt cx="1781524" cy="1581727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5A29509-FA88-3877-623C-B7FD1E02D721}"/>
                </a:ext>
              </a:extLst>
            </p:cNvPr>
            <p:cNvSpPr/>
            <p:nvPr/>
          </p:nvSpPr>
          <p:spPr>
            <a:xfrm>
              <a:off x="6626588" y="5336286"/>
              <a:ext cx="1581727" cy="15817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 Placeholder 8">
              <a:extLst>
                <a:ext uri="{FF2B5EF4-FFF2-40B4-BE49-F238E27FC236}">
                  <a16:creationId xmlns:a16="http://schemas.microsoft.com/office/drawing/2014/main" id="{2EBDC2CC-DA88-5BBB-2674-7294068E0D99}"/>
                </a:ext>
              </a:extLst>
            </p:cNvPr>
            <p:cNvSpPr txBox="1">
              <a:spLocks/>
            </p:cNvSpPr>
            <p:nvPr/>
          </p:nvSpPr>
          <p:spPr>
            <a:xfrm>
              <a:off x="6526689" y="5611114"/>
              <a:ext cx="1781524" cy="103207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</a:pPr>
              <a:r>
                <a:rPr lang="fr-FR" sz="1400" dirty="0">
                  <a:solidFill>
                    <a:schemeClr val="tx2"/>
                  </a:solidFill>
                  <a:latin typeface="+mj-lt"/>
                </a:rPr>
                <a:t>No1 en </a:t>
              </a:r>
            </a:p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fr-FR" sz="1900" b="1" dirty="0">
                  <a:solidFill>
                    <a:schemeClr val="tx1"/>
                  </a:solidFill>
                  <a:latin typeface="+mj-lt"/>
                </a:rPr>
                <a:t>housses de  tables à </a:t>
              </a:r>
            </a:p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fr-FR" sz="1900" b="1" dirty="0">
                  <a:solidFill>
                    <a:schemeClr val="tx1"/>
                  </a:solidFill>
                  <a:latin typeface="+mj-lt"/>
                </a:rPr>
                <a:t>repasser</a:t>
              </a:r>
              <a:endParaRPr lang="en-GB" sz="1900" dirty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86969E8-D476-B6B4-FD25-B6324E3387F7}"/>
              </a:ext>
            </a:extLst>
          </p:cNvPr>
          <p:cNvGrpSpPr/>
          <p:nvPr/>
        </p:nvGrpSpPr>
        <p:grpSpPr>
          <a:xfrm>
            <a:off x="530722" y="5176485"/>
            <a:ext cx="1781524" cy="1581727"/>
            <a:chOff x="6526689" y="5336286"/>
            <a:chExt cx="1781524" cy="1581727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E1D9A85-6994-5C44-FFA7-B6D19FA8D73F}"/>
                </a:ext>
              </a:extLst>
            </p:cNvPr>
            <p:cNvSpPr/>
            <p:nvPr/>
          </p:nvSpPr>
          <p:spPr>
            <a:xfrm>
              <a:off x="6626588" y="5336286"/>
              <a:ext cx="1581727" cy="158172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00FF00"/>
                </a:highlight>
              </a:endParaRPr>
            </a:p>
          </p:txBody>
        </p:sp>
        <p:sp>
          <p:nvSpPr>
            <p:cNvPr id="19" name="Text Placeholder 8">
              <a:extLst>
                <a:ext uri="{FF2B5EF4-FFF2-40B4-BE49-F238E27FC236}">
                  <a16:creationId xmlns:a16="http://schemas.microsoft.com/office/drawing/2014/main" id="{81D3D780-B05B-450F-395C-17E12E7BE2C0}"/>
                </a:ext>
              </a:extLst>
            </p:cNvPr>
            <p:cNvSpPr txBox="1">
              <a:spLocks/>
            </p:cNvSpPr>
            <p:nvPr/>
          </p:nvSpPr>
          <p:spPr>
            <a:xfrm>
              <a:off x="6526689" y="5611114"/>
              <a:ext cx="1781524" cy="103207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</a:pPr>
              <a:r>
                <a:rPr lang="fr-FR" sz="1400" dirty="0">
                  <a:solidFill>
                    <a:schemeClr val="tx2"/>
                  </a:solidFill>
                  <a:latin typeface="+mj-lt"/>
                </a:rPr>
                <a:t>No1 en </a:t>
              </a:r>
            </a:p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fr-FR" sz="1800" b="1" dirty="0">
                  <a:solidFill>
                    <a:schemeClr val="tx1"/>
                  </a:solidFill>
                  <a:latin typeface="+mj-lt"/>
                </a:rPr>
                <a:t>tables à </a:t>
              </a:r>
            </a:p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fr-FR" sz="1800" b="1" dirty="0">
                  <a:solidFill>
                    <a:schemeClr val="tx1"/>
                  </a:solidFill>
                  <a:latin typeface="+mj-lt"/>
                </a:rPr>
                <a:t>repasser</a:t>
              </a:r>
              <a:endParaRPr lang="en-GB" sz="1800" b="1" dirty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7B6DC22-3128-6380-611B-4E6B1A819C58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3771097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9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70" y="4580842"/>
            <a:ext cx="1955800" cy="22352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4C9C061-4420-5408-ED2E-92BCBE7BD8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1658" b="-7946"/>
          <a:stretch/>
        </p:blipFill>
        <p:spPr>
          <a:xfrm rot="15400888">
            <a:off x="8391954" y="87441"/>
            <a:ext cx="1614810" cy="202572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796FDCD2-DDF6-76B5-8123-3F64EA328870}"/>
              </a:ext>
            </a:extLst>
          </p:cNvPr>
          <p:cNvGrpSpPr/>
          <p:nvPr/>
        </p:nvGrpSpPr>
        <p:grpSpPr>
          <a:xfrm>
            <a:off x="518069" y="1491704"/>
            <a:ext cx="4814787" cy="3780366"/>
            <a:chOff x="459588" y="1397556"/>
            <a:chExt cx="9742151" cy="6019183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162A3E6A-4B5E-DC8C-CE94-8E93F632DDD8}"/>
                </a:ext>
              </a:extLst>
            </p:cNvPr>
            <p:cNvSpPr/>
            <p:nvPr/>
          </p:nvSpPr>
          <p:spPr>
            <a:xfrm>
              <a:off x="459588" y="1397556"/>
              <a:ext cx="9742151" cy="6019183"/>
            </a:xfrm>
            <a:prstGeom prst="roundRect">
              <a:avLst>
                <a:gd name="adj" fmla="val 733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8" name="Text Placeholder 8">
              <a:extLst>
                <a:ext uri="{FF2B5EF4-FFF2-40B4-BE49-F238E27FC236}">
                  <a16:creationId xmlns:a16="http://schemas.microsoft.com/office/drawing/2014/main" id="{B9B1638A-62EF-3F59-2942-FC0876CA9F42}"/>
                </a:ext>
              </a:extLst>
            </p:cNvPr>
            <p:cNvSpPr txBox="1">
              <a:spLocks/>
            </p:cNvSpPr>
            <p:nvPr/>
          </p:nvSpPr>
          <p:spPr>
            <a:xfrm>
              <a:off x="927555" y="1836710"/>
              <a:ext cx="8361169" cy="523561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l">
                <a:spcAft>
                  <a:spcPts val="600"/>
                </a:spcAft>
                <a:buFont typeface="Courier New" panose="02070309020205020404" pitchFamily="49" charset="0"/>
                <a:buChar char="o"/>
              </a:pPr>
              <a:r>
                <a:rPr lang="fr-FR" sz="1400" dirty="0">
                  <a:latin typeface="+mj-lt"/>
                </a:rPr>
                <a:t>Sélection de produits de nettoyage écologiques produits à partir de matériaux recyclés et biodégradables</a:t>
              </a:r>
            </a:p>
            <a:p>
              <a:pPr marL="285750" indent="-285750" algn="l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fr-FR" sz="1400" dirty="0">
                  <a:latin typeface="+mj-lt"/>
                </a:rPr>
                <a:t>Sélection de tissus en bambou – 100% biodégradables offrant une finition efficace, propre et sans trace</a:t>
              </a:r>
            </a:p>
            <a:p>
              <a:pPr marL="285750" indent="-285750" algn="l">
                <a:spcAft>
                  <a:spcPts val="600"/>
                </a:spcAft>
                <a:buFont typeface="Courier New" panose="02070309020205020404" pitchFamily="49" charset="0"/>
                <a:buChar char="o"/>
              </a:pPr>
              <a:r>
                <a:rPr lang="fr-FR" sz="1400" i="0" dirty="0">
                  <a:effectLst/>
                  <a:latin typeface="+mj-lt"/>
                </a:rPr>
                <a:t>Eponges à récurer</a:t>
              </a:r>
              <a:r>
                <a:rPr lang="fr-FR" sz="1400" dirty="0">
                  <a:latin typeface="+mj-lt"/>
                </a:rPr>
                <a:t> ultra puissantes – produite à partir de laine d’acier inoxydable recyclée à 100%</a:t>
              </a:r>
            </a:p>
            <a:p>
              <a:pPr marL="285750" indent="-285750" algn="l">
                <a:spcAft>
                  <a:spcPts val="600"/>
                </a:spcAft>
                <a:buFont typeface="Courier New" panose="02070309020205020404" pitchFamily="49" charset="0"/>
                <a:buChar char="o"/>
              </a:pPr>
              <a:r>
                <a:rPr lang="fr-FR" sz="1400" dirty="0">
                  <a:latin typeface="+mj-lt"/>
                </a:rPr>
                <a:t>Eponges tampon à récurer robustes fabriquées à partir de fibres recyclées</a:t>
              </a:r>
            </a:p>
            <a:p>
              <a:pPr marL="285750" indent="-285750" algn="l">
                <a:spcAft>
                  <a:spcPts val="600"/>
                </a:spcAft>
                <a:buFont typeface="Courier New" panose="02070309020205020404" pitchFamily="49" charset="0"/>
                <a:buChar char="o"/>
              </a:pPr>
              <a:r>
                <a:rPr lang="fr-FR" sz="1400" dirty="0">
                  <a:latin typeface="+mj-lt"/>
                </a:rPr>
                <a:t>Pas d’emballage en plastique!</a:t>
              </a:r>
              <a:endParaRPr lang="en-GB" sz="1400" dirty="0">
                <a:latin typeface="+mj-lt"/>
              </a:endParaRPr>
            </a:p>
            <a:p>
              <a:pPr algn="l"/>
              <a:endParaRPr lang="en-GB" sz="14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fr-FR" sz="2800" dirty="0">
                <a:latin typeface="+mj-lt"/>
              </a:rPr>
              <a:t>Nettoyage écologique</a:t>
            </a:r>
            <a:endParaRPr lang="en-GB" sz="2800" dirty="0">
              <a:latin typeface="+mj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688887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7199F68F-6E9C-1553-4146-9AC71C6B0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888" y="-159598"/>
            <a:ext cx="5384800" cy="68961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2672F05-154B-D661-1AB0-67DFDCD171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9396" y="4112890"/>
            <a:ext cx="6477000" cy="33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6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F260E8A-F0C1-4001-399F-7E6D5F1191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714"/>
            <a:ext cx="10378574" cy="6310961"/>
          </a:xfrm>
          <a:prstGeom prst="rect">
            <a:avLst/>
          </a:prstGeom>
        </p:spPr>
      </p:pic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50372"/>
            <a:ext cx="8022449" cy="2968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fr-FR" sz="2800" dirty="0">
                <a:latin typeface="+mj-lt"/>
              </a:rPr>
              <a:t>Produits de nettoyage pour les festivités</a:t>
            </a:r>
            <a:endParaRPr lang="en-GB" sz="2800" dirty="0">
              <a:latin typeface="+mj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25567"/>
            <a:ext cx="703742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90546E1A-C9F5-8072-DE0C-72510ED64773}"/>
              </a:ext>
            </a:extLst>
          </p:cNvPr>
          <p:cNvSpPr/>
          <p:nvPr/>
        </p:nvSpPr>
        <p:spPr>
          <a:xfrm>
            <a:off x="757346" y="1343284"/>
            <a:ext cx="4207944" cy="427195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+mj-lt"/>
              </a:rPr>
              <a:t>Gamme p</a:t>
            </a:r>
            <a:r>
              <a:rPr lang="fr-FR" sz="1800" b="1" dirty="0">
                <a:latin typeface="+mj-lt"/>
              </a:rPr>
              <a:t>roduits nettoyage festivités</a:t>
            </a:r>
            <a:endParaRPr lang="en-GB" sz="1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6762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838109">
            <a:off x="372257" y="1016830"/>
            <a:ext cx="1494288" cy="17077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AC987CE-8884-A32F-E47D-70B7E8386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128351">
            <a:off x="5945209" y="5427127"/>
            <a:ext cx="1494288" cy="1707758"/>
          </a:xfrm>
          <a:prstGeom prst="rect">
            <a:avLst/>
          </a:prstGeom>
        </p:spPr>
      </p:pic>
      <p:sp>
        <p:nvSpPr>
          <p:cNvPr id="45" name="Rounded Rectangle 6">
            <a:extLst>
              <a:ext uri="{FF2B5EF4-FFF2-40B4-BE49-F238E27FC236}">
                <a16:creationId xmlns:a16="http://schemas.microsoft.com/office/drawing/2014/main" id="{C1437DFD-2A88-959F-3BD6-9714A741FEFE}"/>
              </a:ext>
            </a:extLst>
          </p:cNvPr>
          <p:cNvSpPr/>
          <p:nvPr/>
        </p:nvSpPr>
        <p:spPr>
          <a:xfrm>
            <a:off x="389405" y="1870709"/>
            <a:ext cx="2886313" cy="4575463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39" dirty="0"/>
              <a:t>1</a:t>
            </a:r>
          </a:p>
        </p:txBody>
      </p:sp>
      <p:sp>
        <p:nvSpPr>
          <p:cNvPr id="44" name="Rounded Rectangle 6">
            <a:extLst>
              <a:ext uri="{FF2B5EF4-FFF2-40B4-BE49-F238E27FC236}">
                <a16:creationId xmlns:a16="http://schemas.microsoft.com/office/drawing/2014/main" id="{590DC193-C284-AC0E-82A0-6E4F9F410F9C}"/>
              </a:ext>
            </a:extLst>
          </p:cNvPr>
          <p:cNvSpPr/>
          <p:nvPr/>
        </p:nvSpPr>
        <p:spPr>
          <a:xfrm>
            <a:off x="3487635" y="1870710"/>
            <a:ext cx="2886313" cy="4575463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39" dirty="0"/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4016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dirty="0" err="1">
                <a:latin typeface="+mj-lt"/>
                <a:cs typeface="Calibri" panose="020F0502020204030204" pitchFamily="34" charset="0"/>
              </a:rPr>
              <a:t>Campagnes</a:t>
            </a:r>
            <a:r>
              <a:rPr lang="en-GB" sz="2800" dirty="0">
                <a:latin typeface="+mj-lt"/>
                <a:cs typeface="Calibri" panose="020F0502020204030204" pitchFamily="34" charset="0"/>
              </a:rPr>
              <a:t> </a:t>
            </a:r>
            <a:r>
              <a:rPr lang="en-GB" sz="2800" dirty="0" err="1">
                <a:latin typeface="+mj-lt"/>
                <a:cs typeface="Calibri" panose="020F0502020204030204" pitchFamily="34" charset="0"/>
              </a:rPr>
              <a:t>à</a:t>
            </a:r>
            <a:r>
              <a:rPr lang="en-GB" sz="2800" dirty="0">
                <a:latin typeface="+mj-lt"/>
                <a:cs typeface="Calibri" panose="020F0502020204030204" pitchFamily="34" charset="0"/>
              </a:rPr>
              <a:t> </a:t>
            </a:r>
            <a:r>
              <a:rPr lang="en-GB" sz="2800" dirty="0" err="1">
                <a:latin typeface="+mj-lt"/>
                <a:cs typeface="Calibri" panose="020F0502020204030204" pitchFamily="34" charset="0"/>
              </a:rPr>
              <a:t>venir</a:t>
            </a:r>
            <a:endParaRPr lang="en-US" sz="2800" dirty="0"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74729"/>
            <a:ext cx="279690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6">
            <a:extLst>
              <a:ext uri="{FF2B5EF4-FFF2-40B4-BE49-F238E27FC236}">
                <a16:creationId xmlns:a16="http://schemas.microsoft.com/office/drawing/2014/main" id="{8372DAF1-CCE2-035C-AA29-E91AC0D81FE9}"/>
              </a:ext>
            </a:extLst>
          </p:cNvPr>
          <p:cNvSpPr/>
          <p:nvPr/>
        </p:nvSpPr>
        <p:spPr>
          <a:xfrm>
            <a:off x="6585865" y="1850770"/>
            <a:ext cx="2886313" cy="4575463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39" dirty="0"/>
              <a:t>1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5D7235E1-9981-284B-2168-B859D83564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6704" y="2834086"/>
            <a:ext cx="2708172" cy="3380609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C77ACB7E-E8A3-5901-BC7C-B4349B9711BB}"/>
              </a:ext>
            </a:extLst>
          </p:cNvPr>
          <p:cNvGrpSpPr/>
          <p:nvPr/>
        </p:nvGrpSpPr>
        <p:grpSpPr>
          <a:xfrm>
            <a:off x="6791003" y="2903041"/>
            <a:ext cx="1381616" cy="1526735"/>
            <a:chOff x="4138626" y="1335838"/>
            <a:chExt cx="2630036" cy="2579117"/>
          </a:xfrm>
        </p:grpSpPr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B21DE783-3D95-725C-51BF-1CEE190F9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38626" y="1335838"/>
              <a:ext cx="2414560" cy="2579117"/>
            </a:xfrm>
            <a:prstGeom prst="rect">
              <a:avLst/>
            </a:prstGeom>
          </p:spPr>
        </p:pic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FC37765-C2A3-D92E-44EF-09BAE02657D9}"/>
                </a:ext>
              </a:extLst>
            </p:cNvPr>
            <p:cNvSpPr/>
            <p:nvPr/>
          </p:nvSpPr>
          <p:spPr>
            <a:xfrm>
              <a:off x="5665076" y="1450428"/>
              <a:ext cx="1103586" cy="11666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539" dirty="0"/>
            </a:p>
          </p:txBody>
        </p:sp>
      </p:grpSp>
      <p:pic>
        <p:nvPicPr>
          <p:cNvPr id="56" name="Picture 55">
            <a:extLst>
              <a:ext uri="{FF2B5EF4-FFF2-40B4-BE49-F238E27FC236}">
                <a16:creationId xmlns:a16="http://schemas.microsoft.com/office/drawing/2014/main" id="{2A826364-E780-0DA3-52DE-20F97468B7C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0723" y="4422273"/>
            <a:ext cx="1905689" cy="180138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A0A3594-14D2-56A1-E98E-CDD2A4B1A5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5109" y="4419441"/>
            <a:ext cx="1506190" cy="119094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FCC07874-E7D5-0B1D-1EF4-F33C7220FE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2950" y="2901526"/>
            <a:ext cx="1299377" cy="1256914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D0A713D0-D264-0196-524C-41EED22A5CEA}"/>
              </a:ext>
            </a:extLst>
          </p:cNvPr>
          <p:cNvSpPr txBox="1"/>
          <p:nvPr/>
        </p:nvSpPr>
        <p:spPr>
          <a:xfrm>
            <a:off x="3397492" y="2079204"/>
            <a:ext cx="3066596" cy="566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39" dirty="0" err="1"/>
              <a:t>Pallette</a:t>
            </a:r>
            <a:r>
              <a:rPr lang="en-GB" sz="1539" dirty="0"/>
              <a:t> </a:t>
            </a:r>
            <a:r>
              <a:rPr lang="en-GB" sz="1539" dirty="0" err="1"/>
              <a:t>complète</a:t>
            </a:r>
            <a:r>
              <a:rPr lang="en-GB" sz="1539" dirty="0"/>
              <a:t> Mélange - </a:t>
            </a:r>
            <a:r>
              <a:rPr lang="en-GB" sz="1539" dirty="0" err="1"/>
              <a:t>produits</a:t>
            </a:r>
            <a:endParaRPr lang="en-GB" sz="1539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C95C8C8-E398-7F6D-4721-72E87C1D7CAA}"/>
              </a:ext>
            </a:extLst>
          </p:cNvPr>
          <p:cNvSpPr txBox="1"/>
          <p:nvPr/>
        </p:nvSpPr>
        <p:spPr>
          <a:xfrm>
            <a:off x="6585862" y="2074473"/>
            <a:ext cx="2912220" cy="566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39" dirty="0"/>
              <a:t>P6 – </a:t>
            </a:r>
            <a:r>
              <a:rPr lang="en-GB" sz="1539" dirty="0" err="1"/>
              <a:t>Nettoyage</a:t>
            </a:r>
            <a:r>
              <a:rPr lang="en-GB" sz="1539" dirty="0"/>
              <a:t> </a:t>
            </a:r>
            <a:r>
              <a:rPr lang="en-GB" sz="1539" dirty="0" err="1"/>
              <a:t>maison</a:t>
            </a:r>
            <a:r>
              <a:rPr lang="en-GB" sz="1539" dirty="0"/>
              <a:t> – </a:t>
            </a:r>
          </a:p>
          <a:p>
            <a:pPr algn="ctr"/>
            <a:r>
              <a:rPr lang="en-GB" sz="1539" dirty="0"/>
              <a:t>Mélange </a:t>
            </a:r>
            <a:r>
              <a:rPr lang="en-GB" sz="1539" dirty="0" err="1"/>
              <a:t>produits</a:t>
            </a:r>
            <a:endParaRPr lang="en-GB" sz="1539" i="1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E568073-0829-01AF-DD0D-549256CC7E8A}"/>
              </a:ext>
            </a:extLst>
          </p:cNvPr>
          <p:cNvSpPr txBox="1"/>
          <p:nvPr/>
        </p:nvSpPr>
        <p:spPr>
          <a:xfrm>
            <a:off x="603156" y="2005652"/>
            <a:ext cx="2350865" cy="744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39" dirty="0"/>
              <a:t>¼ </a:t>
            </a:r>
            <a:r>
              <a:rPr lang="en-GB" sz="1539" dirty="0" err="1"/>
              <a:t>pallette</a:t>
            </a:r>
            <a:r>
              <a:rPr lang="en-GB" sz="1539" dirty="0"/>
              <a:t> </a:t>
            </a:r>
            <a:r>
              <a:rPr lang="en-GB" sz="1539" dirty="0" err="1"/>
              <a:t>Planche</a:t>
            </a:r>
            <a:r>
              <a:rPr lang="en-GB" sz="1539" dirty="0"/>
              <a:t> à </a:t>
            </a:r>
            <a:r>
              <a:rPr lang="en-GB" sz="1539" dirty="0" err="1"/>
              <a:t>repasser</a:t>
            </a:r>
            <a:r>
              <a:rPr lang="en-GB" sz="1539" dirty="0"/>
              <a:t> </a:t>
            </a:r>
            <a:r>
              <a:rPr lang="en-GB" sz="1200" b="1" dirty="0"/>
              <a:t>FSDU</a:t>
            </a:r>
            <a:r>
              <a:rPr lang="en-GB" sz="800" dirty="0"/>
              <a:t> (Free Standing Displaying Unit -</a:t>
            </a:r>
            <a:r>
              <a:rPr lang="en-GB" sz="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800" dirty="0" err="1">
                <a:latin typeface="Calibri" panose="020F0502020204030204" pitchFamily="34" charset="0"/>
                <a:cs typeface="Calibri" panose="020F0502020204030204" pitchFamily="34" charset="0"/>
              </a:rPr>
              <a:t>Unité</a:t>
            </a:r>
            <a:r>
              <a:rPr lang="en-GB" sz="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800" dirty="0" err="1">
                <a:latin typeface="Calibri" panose="020F0502020204030204" pitchFamily="34" charset="0"/>
                <a:cs typeface="Calibri" panose="020F0502020204030204" pitchFamily="34" charset="0"/>
              </a:rPr>
              <a:t>Pr</a:t>
            </a:r>
            <a:r>
              <a:rPr lang="fr-FR" sz="800" dirty="0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en-GB" sz="800" dirty="0" err="1">
                <a:latin typeface="Calibri" panose="020F0502020204030204" pitchFamily="34" charset="0"/>
                <a:cs typeface="Calibri" panose="020F0502020204030204" pitchFamily="34" charset="0"/>
              </a:rPr>
              <a:t>sentoir</a:t>
            </a:r>
            <a:r>
              <a:rPr lang="en-GB" sz="800" dirty="0">
                <a:latin typeface="Calibri" panose="020F0502020204030204" pitchFamily="34" charset="0"/>
                <a:cs typeface="Calibri" panose="020F0502020204030204" pitchFamily="34" charset="0"/>
              </a:rPr>
              <a:t> sur pied</a:t>
            </a:r>
            <a:r>
              <a:rPr lang="en-GB" sz="800" dirty="0"/>
              <a:t> </a:t>
            </a:r>
            <a:r>
              <a:rPr lang="en-GB" sz="1100" dirty="0"/>
              <a:t>)</a:t>
            </a:r>
            <a:endParaRPr lang="en-GB" sz="1539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BBB65B-D61F-5733-488F-71FCEDA7696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6" y="2544684"/>
            <a:ext cx="3523536" cy="377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8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6">
            <a:extLst>
              <a:ext uri="{FF2B5EF4-FFF2-40B4-BE49-F238E27FC236}">
                <a16:creationId xmlns:a16="http://schemas.microsoft.com/office/drawing/2014/main" id="{C1437DFD-2A88-959F-3BD6-9714A741FEFE}"/>
              </a:ext>
            </a:extLst>
          </p:cNvPr>
          <p:cNvSpPr/>
          <p:nvPr/>
        </p:nvSpPr>
        <p:spPr>
          <a:xfrm>
            <a:off x="389405" y="1562239"/>
            <a:ext cx="2886313" cy="4575463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39" dirty="0"/>
              <a:t>1</a:t>
            </a:r>
          </a:p>
        </p:txBody>
      </p:sp>
      <p:sp>
        <p:nvSpPr>
          <p:cNvPr id="44" name="Rounded Rectangle 6">
            <a:extLst>
              <a:ext uri="{FF2B5EF4-FFF2-40B4-BE49-F238E27FC236}">
                <a16:creationId xmlns:a16="http://schemas.microsoft.com/office/drawing/2014/main" id="{590DC193-C284-AC0E-82A0-6E4F9F410F9C}"/>
              </a:ext>
            </a:extLst>
          </p:cNvPr>
          <p:cNvSpPr/>
          <p:nvPr/>
        </p:nvSpPr>
        <p:spPr>
          <a:xfrm>
            <a:off x="3487635" y="1562240"/>
            <a:ext cx="2886313" cy="4575463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39" dirty="0"/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4016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dirty="0" err="1">
                <a:latin typeface="+mj-lt"/>
                <a:cs typeface="Calibri" panose="020F0502020204030204" pitchFamily="34" charset="0"/>
              </a:rPr>
              <a:t>Vendredi</a:t>
            </a:r>
            <a:r>
              <a:rPr lang="en-GB" sz="2800" dirty="0">
                <a:latin typeface="+mj-lt"/>
                <a:cs typeface="Calibri" panose="020F0502020204030204" pitchFamily="34" charset="0"/>
              </a:rPr>
              <a:t> Noir/ </a:t>
            </a:r>
            <a:r>
              <a:rPr lang="en-GB" sz="2800" dirty="0" err="1">
                <a:latin typeface="+mj-lt"/>
                <a:cs typeface="Calibri" panose="020F0502020204030204" pitchFamily="34" charset="0"/>
              </a:rPr>
              <a:t>Spécial</a:t>
            </a:r>
            <a:r>
              <a:rPr lang="en-GB" sz="2800" dirty="0">
                <a:latin typeface="+mj-lt"/>
                <a:cs typeface="Calibri" panose="020F0502020204030204" pitchFamily="34" charset="0"/>
              </a:rPr>
              <a:t> Hiver</a:t>
            </a:r>
            <a:endParaRPr lang="en-US" sz="2800" dirty="0"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74729"/>
            <a:ext cx="4240057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6">
            <a:extLst>
              <a:ext uri="{FF2B5EF4-FFF2-40B4-BE49-F238E27FC236}">
                <a16:creationId xmlns:a16="http://schemas.microsoft.com/office/drawing/2014/main" id="{8372DAF1-CCE2-035C-AA29-E91AC0D81FE9}"/>
              </a:ext>
            </a:extLst>
          </p:cNvPr>
          <p:cNvSpPr/>
          <p:nvPr/>
        </p:nvSpPr>
        <p:spPr>
          <a:xfrm>
            <a:off x="6585865" y="1542300"/>
            <a:ext cx="2886313" cy="4575463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39" dirty="0"/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A7D1FB8-5E6F-4D06-83BE-EF335D2550C2}"/>
              </a:ext>
            </a:extLst>
          </p:cNvPr>
          <p:cNvSpPr txBox="1"/>
          <p:nvPr/>
        </p:nvSpPr>
        <p:spPr>
          <a:xfrm>
            <a:off x="3607723" y="1846508"/>
            <a:ext cx="2677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30997">
              <a:defRPr/>
            </a:pPr>
            <a:r>
              <a:rPr lang="en-GB" dirty="0" err="1">
                <a:solidFill>
                  <a:srgbClr val="273043"/>
                </a:solidFill>
                <a:latin typeface="+mj-lt"/>
              </a:rPr>
              <a:t>Séchoir</a:t>
            </a:r>
            <a:r>
              <a:rPr lang="en-GB" dirty="0">
                <a:solidFill>
                  <a:srgbClr val="273043"/>
                </a:solidFill>
                <a:latin typeface="+mj-lt"/>
              </a:rPr>
              <a:t> </a:t>
            </a:r>
            <a:r>
              <a:rPr lang="en-GB" dirty="0" err="1">
                <a:solidFill>
                  <a:srgbClr val="273043"/>
                </a:solidFill>
                <a:latin typeface="+mj-lt"/>
              </a:rPr>
              <a:t>chauffant</a:t>
            </a:r>
            <a:r>
              <a:rPr lang="en-GB" dirty="0">
                <a:solidFill>
                  <a:srgbClr val="273043"/>
                </a:solidFill>
                <a:latin typeface="+mj-lt"/>
              </a:rPr>
              <a:t> pour </a:t>
            </a:r>
            <a:r>
              <a:rPr lang="en-GB" dirty="0" err="1">
                <a:solidFill>
                  <a:srgbClr val="273043"/>
                </a:solidFill>
                <a:latin typeface="+mj-lt"/>
              </a:rPr>
              <a:t>balcon</a:t>
            </a:r>
            <a:endParaRPr lang="en-GB" dirty="0">
              <a:solidFill>
                <a:srgbClr val="273043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2D6AAA-6FD5-7653-5C17-3D6B56C58F48}"/>
              </a:ext>
            </a:extLst>
          </p:cNvPr>
          <p:cNvSpPr txBox="1"/>
          <p:nvPr/>
        </p:nvSpPr>
        <p:spPr>
          <a:xfrm>
            <a:off x="7027128" y="1852222"/>
            <a:ext cx="1945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30997">
              <a:defRPr/>
            </a:pPr>
            <a:r>
              <a:rPr lang="en-GB" dirty="0" err="1">
                <a:solidFill>
                  <a:srgbClr val="273043"/>
                </a:solidFill>
                <a:latin typeface="+mj-lt"/>
              </a:rPr>
              <a:t>Serpillière</a:t>
            </a:r>
            <a:r>
              <a:rPr lang="en-GB" dirty="0">
                <a:solidFill>
                  <a:srgbClr val="273043"/>
                </a:solidFill>
                <a:latin typeface="+mj-lt"/>
              </a:rPr>
              <a:t> rotative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C3C6E01-2FEC-6378-8A44-2A9739AC03A0}"/>
              </a:ext>
            </a:extLst>
          </p:cNvPr>
          <p:cNvSpPr txBox="1"/>
          <p:nvPr/>
        </p:nvSpPr>
        <p:spPr>
          <a:xfrm>
            <a:off x="471361" y="1834386"/>
            <a:ext cx="2677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30997">
              <a:defRPr/>
            </a:pPr>
            <a:r>
              <a:rPr lang="en-GB" dirty="0">
                <a:solidFill>
                  <a:schemeClr val="tx2"/>
                </a:solidFill>
                <a:latin typeface="+mj-lt"/>
              </a:rPr>
              <a:t>Capsule </a:t>
            </a:r>
            <a:r>
              <a:rPr lang="en-GB" dirty="0" err="1">
                <a:solidFill>
                  <a:schemeClr val="tx2"/>
                </a:solidFill>
                <a:latin typeface="+mj-lt"/>
              </a:rPr>
              <a:t>chauffante</a:t>
            </a:r>
            <a:endParaRPr lang="en-GB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E3C2B41-A855-276D-FD43-A9E0FB9A73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3428" y="5580899"/>
            <a:ext cx="1758783" cy="134105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2417D31-2ACB-2883-C50B-00CEAC0B60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9" t="16110" r="17929" b="4974"/>
          <a:stretch/>
        </p:blipFill>
        <p:spPr>
          <a:xfrm>
            <a:off x="613901" y="2276886"/>
            <a:ext cx="2535227" cy="351214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846022-F164-6688-3799-F6DFD948A6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114" r="7941" b="4891"/>
          <a:stretch/>
        </p:blipFill>
        <p:spPr>
          <a:xfrm>
            <a:off x="3709378" y="2590673"/>
            <a:ext cx="2474455" cy="31276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640B9D5-8494-43EB-B529-03957E528D8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023" t="5914"/>
          <a:stretch/>
        </p:blipFill>
        <p:spPr>
          <a:xfrm>
            <a:off x="6971187" y="2225260"/>
            <a:ext cx="2115668" cy="374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69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7AC987CE-8884-A32F-E47D-70B7E8386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128351">
            <a:off x="5419147" y="5542084"/>
            <a:ext cx="1494288" cy="1707758"/>
          </a:xfrm>
          <a:prstGeom prst="rect">
            <a:avLst/>
          </a:prstGeom>
        </p:spPr>
      </p:pic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89701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>
              <a:lnSpc>
                <a:spcPct val="140000"/>
              </a:lnSpc>
            </a:pP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Séchage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extérieur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– FSDU (Free Standing Displaying Unit –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Unité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Pr</a:t>
            </a:r>
            <a:r>
              <a:rPr lang="fr-FR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sentoir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sur pied)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74729"/>
            <a:ext cx="590452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838109">
            <a:off x="416715" y="1412337"/>
            <a:ext cx="1494288" cy="170775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B4892E8-0A7A-0EB8-247B-5236943E4CB2}"/>
              </a:ext>
            </a:extLst>
          </p:cNvPr>
          <p:cNvGrpSpPr/>
          <p:nvPr/>
        </p:nvGrpSpPr>
        <p:grpSpPr>
          <a:xfrm>
            <a:off x="7188544" y="1416607"/>
            <a:ext cx="2417575" cy="5053018"/>
            <a:chOff x="7572002" y="1347781"/>
            <a:chExt cx="2417575" cy="5053018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93A3F83-7579-4B32-7C5C-7B4297D5FD60}"/>
                </a:ext>
              </a:extLst>
            </p:cNvPr>
            <p:cNvSpPr/>
            <p:nvPr/>
          </p:nvSpPr>
          <p:spPr>
            <a:xfrm>
              <a:off x="7572002" y="1347781"/>
              <a:ext cx="2417575" cy="5053018"/>
            </a:xfrm>
            <a:prstGeom prst="roundRect">
              <a:avLst>
                <a:gd name="adj" fmla="val 11429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BCC33C41-CABC-E2D4-BFA0-F1753EBA81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9151" y="1536783"/>
              <a:ext cx="2051705" cy="46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83DC282-FF55-9819-92F1-838B86EF5C00}"/>
              </a:ext>
            </a:extLst>
          </p:cNvPr>
          <p:cNvGrpSpPr/>
          <p:nvPr/>
        </p:nvGrpSpPr>
        <p:grpSpPr>
          <a:xfrm>
            <a:off x="4893758" y="2301881"/>
            <a:ext cx="1769366" cy="2431948"/>
            <a:chOff x="4743867" y="2031897"/>
            <a:chExt cx="1769366" cy="2431948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4ED47C-6E66-082C-47A7-EBEEB55FBB80}"/>
                </a:ext>
              </a:extLst>
            </p:cNvPr>
            <p:cNvSpPr/>
            <p:nvPr/>
          </p:nvSpPr>
          <p:spPr>
            <a:xfrm>
              <a:off x="4743867" y="2031897"/>
              <a:ext cx="1769366" cy="2431948"/>
            </a:xfrm>
            <a:prstGeom prst="roundRect">
              <a:avLst>
                <a:gd name="adj" fmla="val 11429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pic>
          <p:nvPicPr>
            <p:cNvPr id="17" name="Picture 5">
              <a:extLst>
                <a:ext uri="{FF2B5EF4-FFF2-40B4-BE49-F238E27FC236}">
                  <a16:creationId xmlns:a16="http://schemas.microsoft.com/office/drawing/2014/main" id="{3DAFE96E-D840-B70A-8016-1B6EC7772E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5589" y="2261756"/>
              <a:ext cx="1267861" cy="197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D6740D2-450B-BAEE-A12B-E531E113042C}"/>
              </a:ext>
            </a:extLst>
          </p:cNvPr>
          <p:cNvGrpSpPr/>
          <p:nvPr/>
        </p:nvGrpSpPr>
        <p:grpSpPr>
          <a:xfrm>
            <a:off x="665169" y="2228541"/>
            <a:ext cx="1936984" cy="4241084"/>
            <a:chOff x="420172" y="2031897"/>
            <a:chExt cx="1936984" cy="4241084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16E85975-8A45-C849-6068-6EBB02F4E7A5}"/>
                </a:ext>
              </a:extLst>
            </p:cNvPr>
            <p:cNvSpPr/>
            <p:nvPr/>
          </p:nvSpPr>
          <p:spPr>
            <a:xfrm>
              <a:off x="423533" y="2031897"/>
              <a:ext cx="1933623" cy="4241084"/>
            </a:xfrm>
            <a:prstGeom prst="roundRect">
              <a:avLst>
                <a:gd name="adj" fmla="val 11429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EC590AAC-3628-8729-DE5A-9717B52756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416" y="2224958"/>
              <a:ext cx="1286818" cy="191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585284B7-653C-F37A-6EA3-09B7FA11E5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172" y="4562883"/>
              <a:ext cx="1878902" cy="1217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AE7F88E-BA99-D067-90E7-B334408F1AE0}"/>
              </a:ext>
            </a:extLst>
          </p:cNvPr>
          <p:cNvGrpSpPr/>
          <p:nvPr/>
        </p:nvGrpSpPr>
        <p:grpSpPr>
          <a:xfrm>
            <a:off x="2781144" y="2228541"/>
            <a:ext cx="1933623" cy="4241084"/>
            <a:chOff x="2558878" y="2031897"/>
            <a:chExt cx="1933623" cy="4241084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9A95944F-0E0B-36E1-4EEB-BC8739A095D9}"/>
                </a:ext>
              </a:extLst>
            </p:cNvPr>
            <p:cNvSpPr/>
            <p:nvPr/>
          </p:nvSpPr>
          <p:spPr>
            <a:xfrm>
              <a:off x="2558878" y="2031897"/>
              <a:ext cx="1933623" cy="4241084"/>
            </a:xfrm>
            <a:prstGeom prst="roundRect">
              <a:avLst>
                <a:gd name="adj" fmla="val 11429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pic>
          <p:nvPicPr>
            <p:cNvPr id="15" name="Picture 3">
              <a:extLst>
                <a:ext uri="{FF2B5EF4-FFF2-40B4-BE49-F238E27FC236}">
                  <a16:creationId xmlns:a16="http://schemas.microsoft.com/office/drawing/2014/main" id="{6A30EC2D-8EF7-F617-0F5E-F3EF4178BE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3007" y="2165243"/>
              <a:ext cx="1353762" cy="212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3E579EB3-B4D4-30F5-C48C-63D938AE1E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3457" y="4409210"/>
              <a:ext cx="1699716" cy="1344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BC996B3-D9D5-FD5F-8EF1-329F6D364854}"/>
              </a:ext>
            </a:extLst>
          </p:cNvPr>
          <p:cNvGrpSpPr/>
          <p:nvPr/>
        </p:nvGrpSpPr>
        <p:grpSpPr>
          <a:xfrm>
            <a:off x="4893758" y="4840035"/>
            <a:ext cx="1769366" cy="1629590"/>
            <a:chOff x="4752305" y="4643391"/>
            <a:chExt cx="1769366" cy="1629590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3AAC5879-8F8B-FE52-CD99-E0389269DE7A}"/>
                </a:ext>
              </a:extLst>
            </p:cNvPr>
            <p:cNvSpPr/>
            <p:nvPr/>
          </p:nvSpPr>
          <p:spPr>
            <a:xfrm>
              <a:off x="4752305" y="4643391"/>
              <a:ext cx="1769366" cy="1629590"/>
            </a:xfrm>
            <a:prstGeom prst="roundRect">
              <a:avLst>
                <a:gd name="adj" fmla="val 11429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2C44BB83-55E9-51AC-CF27-94F37F66EC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0166" y="4712215"/>
              <a:ext cx="1633643" cy="1487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EECC2E3-9AE8-6794-881A-845BCE79EEDC}"/>
              </a:ext>
            </a:extLst>
          </p:cNvPr>
          <p:cNvCxnSpPr>
            <a:cxnSpLocks/>
          </p:cNvCxnSpPr>
          <p:nvPr/>
        </p:nvCxnSpPr>
        <p:spPr>
          <a:xfrm>
            <a:off x="690733" y="1429757"/>
            <a:ext cx="613285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44C4000-F742-511F-CD52-A7C0278BB57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9" t="11491" r="13306" b="12806"/>
          <a:stretch/>
        </p:blipFill>
        <p:spPr>
          <a:xfrm>
            <a:off x="1634805" y="5624853"/>
            <a:ext cx="741606" cy="76785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14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fr-FR" sz="2800" dirty="0">
                <a:solidFill>
                  <a:schemeClr val="tx1">
                    <a:lumMod val="75000"/>
                  </a:schemeClr>
                </a:solidFill>
                <a:latin typeface="+mj-lt"/>
                <a:cs typeface="72 Black" panose="020B0A04030603020204" pitchFamily="34" charset="0"/>
              </a:rPr>
              <a:t>Opportunités Campagnes </a:t>
            </a:r>
            <a:r>
              <a:rPr lang="fr-FR" sz="2800" dirty="0" err="1">
                <a:solidFill>
                  <a:schemeClr val="tx1">
                    <a:lumMod val="75000"/>
                  </a:schemeClr>
                </a:solidFill>
                <a:latin typeface="+mj-lt"/>
                <a:cs typeface="72 Black" panose="020B0A04030603020204" pitchFamily="34" charset="0"/>
              </a:rPr>
              <a:t>Promotionelles</a:t>
            </a:r>
            <a:endParaRPr lang="en-GB" sz="2800" dirty="0">
              <a:solidFill>
                <a:schemeClr val="tx1">
                  <a:lumMod val="75000"/>
                </a:schemeClr>
              </a:solidFill>
              <a:latin typeface="+mj-lt"/>
              <a:cs typeface="72 Black" panose="020B0A04030603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6022582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Content Placeholder 8">
            <a:extLst>
              <a:ext uri="{FF2B5EF4-FFF2-40B4-BE49-F238E27FC236}">
                <a16:creationId xmlns:a16="http://schemas.microsoft.com/office/drawing/2014/main" id="{722C54A3-479D-3E76-8360-102D6013B6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6589" y="904570"/>
            <a:ext cx="3618624" cy="5952562"/>
          </a:xfrm>
          <a:prstGeom prst="rect">
            <a:avLst/>
          </a:prstGeom>
        </p:spPr>
      </p:pic>
      <p:pic>
        <p:nvPicPr>
          <p:cNvPr id="5" name="Content Placeholder 8">
            <a:extLst>
              <a:ext uri="{FF2B5EF4-FFF2-40B4-BE49-F238E27FC236}">
                <a16:creationId xmlns:a16="http://schemas.microsoft.com/office/drawing/2014/main" id="{331D2960-E4ED-5E86-0083-D813B5F37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3125" y="1184266"/>
            <a:ext cx="1150374" cy="5672866"/>
          </a:xfrm>
          <a:prstGeom prst="rect">
            <a:avLst/>
          </a:prstGeom>
        </p:spPr>
      </p:pic>
      <p:pic>
        <p:nvPicPr>
          <p:cNvPr id="6" name="Content Placeholder 8">
            <a:extLst>
              <a:ext uri="{FF2B5EF4-FFF2-40B4-BE49-F238E27FC236}">
                <a16:creationId xmlns:a16="http://schemas.microsoft.com/office/drawing/2014/main" id="{19869006-FEAF-D3D1-E230-3696349BFE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77" y="2163046"/>
            <a:ext cx="1955801" cy="4694086"/>
          </a:xfrm>
          <a:prstGeom prst="rect">
            <a:avLst/>
          </a:prstGeom>
        </p:spPr>
      </p:pic>
      <p:pic>
        <p:nvPicPr>
          <p:cNvPr id="16" name="Content Placeholder 8">
            <a:extLst>
              <a:ext uri="{FF2B5EF4-FFF2-40B4-BE49-F238E27FC236}">
                <a16:creationId xmlns:a16="http://schemas.microsoft.com/office/drawing/2014/main" id="{B129F94B-6E65-864E-1A2E-9D5ADC057B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983" y="2163046"/>
            <a:ext cx="2133599" cy="46940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838109">
            <a:off x="2376167" y="921197"/>
            <a:ext cx="1494288" cy="170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28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16A1EE-0BF8-6810-E0E1-BDDB81790E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r="1658" b="-7946"/>
          <a:stretch/>
        </p:blipFill>
        <p:spPr>
          <a:xfrm rot="4685894">
            <a:off x="5340691" y="521117"/>
            <a:ext cx="1614810" cy="202572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7505A0A-382E-F8D3-9A8B-73923C1C9205}"/>
              </a:ext>
            </a:extLst>
          </p:cNvPr>
          <p:cNvGrpSpPr/>
          <p:nvPr/>
        </p:nvGrpSpPr>
        <p:grpSpPr>
          <a:xfrm>
            <a:off x="577962" y="1680037"/>
            <a:ext cx="4429043" cy="4448249"/>
            <a:chOff x="580773" y="1598474"/>
            <a:chExt cx="11552590" cy="7082601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407062F4-328A-8374-FDC2-FA8CE5550A74}"/>
                </a:ext>
              </a:extLst>
            </p:cNvPr>
            <p:cNvSpPr/>
            <p:nvPr/>
          </p:nvSpPr>
          <p:spPr>
            <a:xfrm>
              <a:off x="580773" y="1598474"/>
              <a:ext cx="11552590" cy="7082601"/>
            </a:xfrm>
            <a:prstGeom prst="roundRect">
              <a:avLst>
                <a:gd name="adj" fmla="val 733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7" name="Text Placeholder 8">
              <a:extLst>
                <a:ext uri="{FF2B5EF4-FFF2-40B4-BE49-F238E27FC236}">
                  <a16:creationId xmlns:a16="http://schemas.microsoft.com/office/drawing/2014/main" id="{D746D844-572C-9D94-5B07-07366D44C100}"/>
                </a:ext>
              </a:extLst>
            </p:cNvPr>
            <p:cNvSpPr txBox="1">
              <a:spLocks/>
            </p:cNvSpPr>
            <p:nvPr/>
          </p:nvSpPr>
          <p:spPr>
            <a:xfrm>
              <a:off x="1733462" y="5040772"/>
              <a:ext cx="9682059" cy="35978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dirty="0">
                  <a:latin typeface="+mj-lt"/>
                </a:rPr>
                <a:t>Equipe de designers développant des produits innovants, uniques et brevetés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dirty="0">
                  <a:latin typeface="+mj-lt"/>
                </a:rPr>
                <a:t>Equipe de designers graphiques développant des packagings et présentations de marque percutants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spc="-10" dirty="0">
                  <a:latin typeface="+mj-lt"/>
                  <a:cs typeface="Mic32NewRounded-BoldItalic"/>
                </a:rPr>
                <a:t>Photographe maison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spc="-10" dirty="0">
                  <a:latin typeface="+mj-lt"/>
                  <a:cs typeface="Mic32NewRounded-BoldItalic"/>
                </a:rPr>
                <a:t>Studio de photographie en propre</a:t>
              </a:r>
              <a:endParaRPr lang="en-GB" sz="1400" dirty="0">
                <a:latin typeface="+mj-lt"/>
              </a:endParaRPr>
            </a:p>
            <a:p>
              <a:pPr algn="l"/>
              <a:endParaRPr lang="en-GB" sz="14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8" name="Title Placeholder 10">
            <a:extLst>
              <a:ext uri="{FF2B5EF4-FFF2-40B4-BE49-F238E27FC236}">
                <a16:creationId xmlns:a16="http://schemas.microsoft.com/office/drawing/2014/main" id="{75F67D5E-2D86-6D57-8771-4A8326E6A0FD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dirty="0" err="1">
                <a:latin typeface="+mj-lt"/>
              </a:rPr>
              <a:t>Présentation</a:t>
            </a:r>
            <a:r>
              <a:rPr lang="en-GB" sz="2800" dirty="0">
                <a:latin typeface="+mj-lt"/>
              </a:rPr>
              <a:t> de la </a:t>
            </a:r>
            <a:r>
              <a:rPr lang="en-GB" sz="2800" dirty="0" err="1">
                <a:latin typeface="+mj-lt"/>
              </a:rPr>
              <a:t>société</a:t>
            </a:r>
            <a:endParaRPr lang="en-GB" sz="2800" dirty="0">
              <a:latin typeface="+mj-lt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E099ED-E980-6504-AA7D-72451F6152BA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3724512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D2F302D-637A-5F51-B9D2-6A5F7130FC4E}"/>
              </a:ext>
            </a:extLst>
          </p:cNvPr>
          <p:cNvSpPr/>
          <p:nvPr/>
        </p:nvSpPr>
        <p:spPr>
          <a:xfrm>
            <a:off x="1134892" y="1436910"/>
            <a:ext cx="3474986" cy="427195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+mj-lt"/>
              </a:rPr>
              <a:t>EXPERTISE MAISON</a:t>
            </a:r>
            <a:endParaRPr lang="en-GB" b="1" dirty="0">
              <a:latin typeface="+mj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0C879BF-9730-645B-B069-3306A0C0BD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8715" y="1167405"/>
            <a:ext cx="3276600" cy="4953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8B9B290-6075-3494-369B-5D25755483B1}"/>
              </a:ext>
            </a:extLst>
          </p:cNvPr>
          <p:cNvSpPr txBox="1"/>
          <p:nvPr/>
        </p:nvSpPr>
        <p:spPr>
          <a:xfrm>
            <a:off x="1019881" y="2080730"/>
            <a:ext cx="3711917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000" b="1" i="1" dirty="0">
                <a:solidFill>
                  <a:schemeClr val="accent1">
                    <a:lumMod val="50000"/>
                  </a:schemeClr>
                </a:solidFill>
                <a:latin typeface="+mj-lt"/>
                <a:cs typeface="72 Black" panose="020B0A04030603020204" pitchFamily="34" charset="0"/>
              </a:rPr>
              <a:t>Flux continue de produits innovants et uniques, </a:t>
            </a:r>
          </a:p>
          <a:p>
            <a:r>
              <a:rPr lang="fr-FR" sz="2000" b="1" i="1" dirty="0">
                <a:solidFill>
                  <a:schemeClr val="accent1">
                    <a:lumMod val="50000"/>
                  </a:schemeClr>
                </a:solidFill>
                <a:latin typeface="+mj-lt"/>
                <a:cs typeface="72 Black" panose="020B0A04030603020204" pitchFamily="34" charset="0"/>
              </a:rPr>
              <a:t>flexibilité pour permettre le développement et design de produits clients sur mesure</a:t>
            </a:r>
            <a:endParaRPr lang="en-GB" sz="2400" b="1" i="1" dirty="0">
              <a:solidFill>
                <a:schemeClr val="accent1">
                  <a:lumMod val="50000"/>
                </a:schemeClr>
              </a:solidFill>
              <a:latin typeface="+mj-lt"/>
              <a:cs typeface="72 Black" panose="020B0A040306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57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B31587-C6D0-901E-4679-0CC03B3F41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r="1658" b="-7946"/>
          <a:stretch/>
        </p:blipFill>
        <p:spPr>
          <a:xfrm rot="18735227">
            <a:off x="2315235" y="5061892"/>
            <a:ext cx="1614810" cy="202572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DEF634C-63A1-2BBB-4718-3FC7C7B971C5}"/>
              </a:ext>
            </a:extLst>
          </p:cNvPr>
          <p:cNvGrpSpPr/>
          <p:nvPr/>
        </p:nvGrpSpPr>
        <p:grpSpPr>
          <a:xfrm>
            <a:off x="577962" y="1680038"/>
            <a:ext cx="4429043" cy="3122782"/>
            <a:chOff x="580773" y="1598476"/>
            <a:chExt cx="11552590" cy="4972163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556C4FF3-A5CD-CF3D-7C06-39CACCB5A545}"/>
                </a:ext>
              </a:extLst>
            </p:cNvPr>
            <p:cNvSpPr/>
            <p:nvPr/>
          </p:nvSpPr>
          <p:spPr>
            <a:xfrm>
              <a:off x="580773" y="1598476"/>
              <a:ext cx="11552590" cy="4972163"/>
            </a:xfrm>
            <a:prstGeom prst="roundRect">
              <a:avLst>
                <a:gd name="adj" fmla="val 733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7" name="Text Placeholder 8">
              <a:extLst>
                <a:ext uri="{FF2B5EF4-FFF2-40B4-BE49-F238E27FC236}">
                  <a16:creationId xmlns:a16="http://schemas.microsoft.com/office/drawing/2014/main" id="{97D395F1-71E0-5755-3E5E-8E7161596B71}"/>
                </a:ext>
              </a:extLst>
            </p:cNvPr>
            <p:cNvSpPr txBox="1">
              <a:spLocks/>
            </p:cNvSpPr>
            <p:nvPr/>
          </p:nvSpPr>
          <p:spPr>
            <a:xfrm>
              <a:off x="1494501" y="3340825"/>
              <a:ext cx="9682059" cy="232515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dirty="0">
                  <a:latin typeface="+mj-lt"/>
                </a:rPr>
                <a:t>Robotisation des lignes de fabrication des tables à repasser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dirty="0">
                  <a:latin typeface="+mj-lt"/>
                </a:rPr>
                <a:t>Fabrication GB du séchoir 3  Tier Plus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dirty="0">
                  <a:latin typeface="+mj-lt"/>
                </a:rPr>
                <a:t>NOUVELLE UNITE DE FABRICATION ANGLAISE DE MOULAGES PLASTIQUES</a:t>
              </a:r>
              <a:endParaRPr lang="en-GB" sz="1400" dirty="0">
                <a:latin typeface="+mj-lt"/>
              </a:endParaRPr>
            </a:p>
            <a:p>
              <a:pPr algn="l"/>
              <a:endParaRPr lang="en-GB" sz="14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8" name="Title Placeholder 10">
            <a:extLst>
              <a:ext uri="{FF2B5EF4-FFF2-40B4-BE49-F238E27FC236}">
                <a16:creationId xmlns:a16="http://schemas.microsoft.com/office/drawing/2014/main" id="{21CE179D-C288-C643-DE29-FA46F6CC6BFE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dirty="0" err="1">
                <a:latin typeface="+mj-lt"/>
              </a:rPr>
              <a:t>Présentation</a:t>
            </a:r>
            <a:r>
              <a:rPr lang="en-GB" sz="2800" dirty="0">
                <a:latin typeface="+mj-lt"/>
              </a:rPr>
              <a:t> de la </a:t>
            </a:r>
            <a:r>
              <a:rPr lang="en-GB" sz="2800" dirty="0" err="1">
                <a:latin typeface="+mj-lt"/>
              </a:rPr>
              <a:t>société</a:t>
            </a:r>
            <a:endParaRPr lang="en-GB" sz="2800" dirty="0">
              <a:latin typeface="+mj-lt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4056327-6352-DE9B-0FAC-BF30D64BC5D3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3724512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65F010F-08E2-D28D-22E2-214380BB1C5D}"/>
              </a:ext>
            </a:extLst>
          </p:cNvPr>
          <p:cNvSpPr txBox="1"/>
          <p:nvPr/>
        </p:nvSpPr>
        <p:spPr>
          <a:xfrm>
            <a:off x="928269" y="1947565"/>
            <a:ext cx="371191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000" b="1" i="1" dirty="0">
                <a:solidFill>
                  <a:schemeClr val="accent1">
                    <a:lumMod val="75000"/>
                  </a:schemeClr>
                </a:solidFill>
                <a:latin typeface="+mj-lt"/>
                <a:cs typeface="72 Black" panose="020B0A04030603020204" pitchFamily="34" charset="0"/>
              </a:rPr>
              <a:t>Investissement continu dans les capacités de productions en GB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655E1A-9A6F-D305-1541-6894820A86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8728" y="1162283"/>
            <a:ext cx="4152900" cy="5359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27A9217-F04D-527C-816B-3159E4E41F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41" y="3927385"/>
            <a:ext cx="4939594" cy="2044594"/>
          </a:xfrm>
          <a:prstGeom prst="rect">
            <a:avLst/>
          </a:prstGeom>
        </p:spPr>
      </p:pic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34BD86BC-7E27-A015-C4F9-3BFF03AD20F9}"/>
              </a:ext>
            </a:extLst>
          </p:cNvPr>
          <p:cNvSpPr txBox="1">
            <a:spLocks/>
          </p:cNvSpPr>
          <p:nvPr/>
        </p:nvSpPr>
        <p:spPr>
          <a:xfrm>
            <a:off x="1933987" y="4424533"/>
            <a:ext cx="2374724" cy="783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2646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2205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984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764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764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600" b="1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cs typeface="72 Black" panose="020B0A04030603020204" pitchFamily="34" charset="0"/>
              </a:rPr>
              <a:t>Fabrication anglaise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sz="1400" b="1" dirty="0">
                <a:solidFill>
                  <a:schemeClr val="bg1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80% </a:t>
            </a:r>
            <a:r>
              <a:rPr lang="en-GB" sz="1400" dirty="0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des </a:t>
            </a:r>
            <a:r>
              <a:rPr lang="en-GB" sz="1400" dirty="0" err="1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produits</a:t>
            </a:r>
            <a:r>
              <a:rPr lang="en-GB" sz="1400" dirty="0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Minky</a:t>
            </a:r>
            <a:r>
              <a:rPr lang="en-GB" sz="1400" dirty="0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sont</a:t>
            </a:r>
            <a:r>
              <a:rPr lang="en-GB" sz="1400" dirty="0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fabriqu</a:t>
            </a:r>
            <a:r>
              <a:rPr lang="fr-FR" sz="1400" dirty="0" err="1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é</a:t>
            </a:r>
            <a:r>
              <a:rPr lang="en-GB" sz="1400" dirty="0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s </a:t>
            </a:r>
            <a:r>
              <a:rPr lang="en-GB" sz="1400" dirty="0" err="1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en</a:t>
            </a:r>
            <a:r>
              <a:rPr lang="en-GB" sz="1400" dirty="0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+mj-lt"/>
                <a:cs typeface="72 Black" panose="020B0A04030603020204" pitchFamily="34" charset="0"/>
              </a:rPr>
              <a:t>Angleterre</a:t>
            </a:r>
            <a:endParaRPr lang="en-GB" sz="1400" b="1" i="1" dirty="0">
              <a:solidFill>
                <a:schemeClr val="accent1">
                  <a:lumMod val="60000"/>
                  <a:lumOff val="40000"/>
                </a:schemeClr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  <a:p>
            <a:pPr algn="l"/>
            <a:endParaRPr lang="en-GB" sz="14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790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16A1EE-0BF8-6810-E0E1-BDDB81790E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r="1658" b="-7946"/>
          <a:stretch/>
        </p:blipFill>
        <p:spPr>
          <a:xfrm rot="16858471">
            <a:off x="4755887" y="5024119"/>
            <a:ext cx="1614810" cy="202572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7505A0A-382E-F8D3-9A8B-73923C1C9205}"/>
              </a:ext>
            </a:extLst>
          </p:cNvPr>
          <p:cNvGrpSpPr/>
          <p:nvPr/>
        </p:nvGrpSpPr>
        <p:grpSpPr>
          <a:xfrm>
            <a:off x="506777" y="1680037"/>
            <a:ext cx="5197464" cy="4448249"/>
            <a:chOff x="-208365" y="1598474"/>
            <a:chExt cx="13556917" cy="7082601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407062F4-328A-8374-FDC2-FA8CE5550A74}"/>
                </a:ext>
              </a:extLst>
            </p:cNvPr>
            <p:cNvSpPr/>
            <p:nvPr/>
          </p:nvSpPr>
          <p:spPr>
            <a:xfrm>
              <a:off x="-208365" y="1598474"/>
              <a:ext cx="13556917" cy="7082601"/>
            </a:xfrm>
            <a:prstGeom prst="roundRect">
              <a:avLst>
                <a:gd name="adj" fmla="val 733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7" name="Text Placeholder 8">
              <a:extLst>
                <a:ext uri="{FF2B5EF4-FFF2-40B4-BE49-F238E27FC236}">
                  <a16:creationId xmlns:a16="http://schemas.microsoft.com/office/drawing/2014/main" id="{D746D844-572C-9D94-5B07-07366D44C100}"/>
                </a:ext>
              </a:extLst>
            </p:cNvPr>
            <p:cNvSpPr txBox="1">
              <a:spLocks/>
            </p:cNvSpPr>
            <p:nvPr/>
          </p:nvSpPr>
          <p:spPr>
            <a:xfrm>
              <a:off x="907781" y="3810123"/>
              <a:ext cx="9682059" cy="35978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b="1" dirty="0">
                  <a:latin typeface="+mj-lt"/>
                </a:rPr>
                <a:t>Fiers détenteurs du Mandat Royal et du Mandat Princier 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b="1" dirty="0">
                  <a:latin typeface="+mj-lt"/>
                </a:rPr>
                <a:t>Utilisation d’acier recyclé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b="1" spc="-10" dirty="0">
                  <a:latin typeface="+mj-lt"/>
                  <a:cs typeface="Mic32NewRounded-BoldItalic"/>
                </a:rPr>
                <a:t>Faible kilométrage jusqu’au marché final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b="1" spc="-10" dirty="0">
                  <a:latin typeface="+mj-lt"/>
                  <a:cs typeface="Mic32NewRounded-BoldItalic"/>
                </a:rPr>
                <a:t>Empreinte carbone réduite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fr-FR" sz="1400" b="1" spc="-10" dirty="0">
                  <a:latin typeface="+mj-lt"/>
                  <a:cs typeface="Mic32NewRounded-BoldItalic"/>
                </a:rPr>
                <a:t>Résolu à réduire notre impact sur l’environnement</a:t>
              </a:r>
              <a:endParaRPr lang="en-GB" sz="1400" b="1" dirty="0">
                <a:latin typeface="+mj-lt"/>
              </a:endParaRPr>
            </a:p>
          </p:txBody>
        </p:sp>
      </p:grpSp>
      <p:sp>
        <p:nvSpPr>
          <p:cNvPr id="8" name="Title Placeholder 10">
            <a:extLst>
              <a:ext uri="{FF2B5EF4-FFF2-40B4-BE49-F238E27FC236}">
                <a16:creationId xmlns:a16="http://schemas.microsoft.com/office/drawing/2014/main" id="{75F67D5E-2D86-6D57-8771-4A8326E6A0FD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7300167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dirty="0" err="1">
                <a:latin typeface="+mj-lt"/>
              </a:rPr>
              <a:t>Présentation</a:t>
            </a:r>
            <a:r>
              <a:rPr lang="en-GB" sz="2800" dirty="0">
                <a:latin typeface="+mj-lt"/>
              </a:rPr>
              <a:t> de la </a:t>
            </a:r>
            <a:r>
              <a:rPr lang="en-GB" sz="2800" dirty="0" err="1">
                <a:latin typeface="+mj-lt"/>
              </a:rPr>
              <a:t>société</a:t>
            </a:r>
            <a:endParaRPr lang="en-GB" sz="2800" dirty="0">
              <a:latin typeface="+mj-lt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E099ED-E980-6504-AA7D-72451F6152BA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3724512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D2F302D-637A-5F51-B9D2-6A5F7130FC4E}"/>
              </a:ext>
            </a:extLst>
          </p:cNvPr>
          <p:cNvSpPr/>
          <p:nvPr/>
        </p:nvSpPr>
        <p:spPr>
          <a:xfrm>
            <a:off x="922091" y="1522694"/>
            <a:ext cx="4429043" cy="427195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+mj-lt"/>
              </a:rPr>
              <a:t>Nos engagements pour l’environnement</a:t>
            </a:r>
            <a:endParaRPr lang="en-GB" b="1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B9B290-6075-3494-369B-5D25755483B1}"/>
              </a:ext>
            </a:extLst>
          </p:cNvPr>
          <p:cNvSpPr txBox="1"/>
          <p:nvPr/>
        </p:nvSpPr>
        <p:spPr>
          <a:xfrm>
            <a:off x="922091" y="2080730"/>
            <a:ext cx="442904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b="1" i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cs typeface="72 Black" panose="020B0A04030603020204" pitchFamily="34" charset="0"/>
              </a:rPr>
              <a:t>Minky</a:t>
            </a:r>
            <a:r>
              <a:rPr lang="en-GB" sz="24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cs typeface="72 Black" panose="020B0A04030603020204" pitchFamily="34" charset="0"/>
              </a:rPr>
              <a:t> </a:t>
            </a:r>
            <a:r>
              <a:rPr lang="en-GB" sz="2400" b="1" i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cs typeface="72 Black" panose="020B0A04030603020204" pitchFamily="34" charset="0"/>
              </a:rPr>
              <a:t>s’engage</a:t>
            </a:r>
            <a:r>
              <a:rPr lang="en-GB" sz="24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cs typeface="72 Black" panose="020B0A04030603020204" pitchFamily="34" charset="0"/>
              </a:rPr>
              <a:t> </a:t>
            </a:r>
            <a:r>
              <a:rPr lang="en-GB" sz="2400" b="1" i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cs typeface="72 Black" panose="020B0A04030603020204" pitchFamily="34" charset="0"/>
              </a:rPr>
              <a:t>à</a:t>
            </a:r>
            <a:r>
              <a:rPr lang="en-GB" sz="24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cs typeface="72 Black" panose="020B0A04030603020204" pitchFamily="34" charset="0"/>
              </a:rPr>
              <a:t> </a:t>
            </a:r>
            <a:r>
              <a:rPr lang="en-GB" sz="2400" b="1" i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cs typeface="72 Black" panose="020B0A04030603020204" pitchFamily="34" charset="0"/>
              </a:rPr>
              <a:t>une</a:t>
            </a:r>
            <a:r>
              <a:rPr lang="en-GB" sz="24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cs typeface="72 Black" panose="020B0A04030603020204" pitchFamily="34" charset="0"/>
              </a:rPr>
              <a:t> fabrication </a:t>
            </a:r>
            <a:r>
              <a:rPr lang="en-GB" sz="2400" b="1" i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cs typeface="72 Black" panose="020B0A04030603020204" pitchFamily="34" charset="0"/>
              </a:rPr>
              <a:t>éthique</a:t>
            </a:r>
            <a:r>
              <a:rPr lang="en-GB" sz="24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cs typeface="72 Black" panose="020B0A04030603020204" pitchFamily="34" charset="0"/>
              </a:rPr>
              <a:t> et </a:t>
            </a:r>
            <a:r>
              <a:rPr lang="en-GB" sz="2400" b="1" i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cs typeface="72 Black" panose="020B0A04030603020204" pitchFamily="34" charset="0"/>
              </a:rPr>
              <a:t>écologique</a:t>
            </a:r>
            <a:endParaRPr lang="en-GB" sz="2400" b="1" i="1" dirty="0">
              <a:solidFill>
                <a:schemeClr val="tx2">
                  <a:lumMod val="40000"/>
                  <a:lumOff val="60000"/>
                </a:schemeClr>
              </a:solidFill>
              <a:latin typeface="+mj-lt"/>
              <a:cs typeface="72 Black" panose="020B0A04030603020204" pitchFamily="34" charset="0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B7DCA59-284B-E279-FC77-980B1511436A}"/>
              </a:ext>
            </a:extLst>
          </p:cNvPr>
          <p:cNvSpPr/>
          <p:nvPr/>
        </p:nvSpPr>
        <p:spPr>
          <a:xfrm>
            <a:off x="5926381" y="1680036"/>
            <a:ext cx="1752378" cy="3850431"/>
          </a:xfrm>
          <a:prstGeom prst="roundRect">
            <a:avLst>
              <a:gd name="adj" fmla="val 17393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62721C4-F2E2-AD02-DCB2-B53283A0C562}"/>
              </a:ext>
            </a:extLst>
          </p:cNvPr>
          <p:cNvSpPr/>
          <p:nvPr/>
        </p:nvSpPr>
        <p:spPr>
          <a:xfrm>
            <a:off x="7900899" y="1667671"/>
            <a:ext cx="1752378" cy="4448249"/>
          </a:xfrm>
          <a:prstGeom prst="roundRect">
            <a:avLst>
              <a:gd name="adj" fmla="val 17393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B740A6B-697E-BE8C-3465-55EF66BF87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625"/>
          <a:stretch/>
        </p:blipFill>
        <p:spPr>
          <a:xfrm>
            <a:off x="6142274" y="1952521"/>
            <a:ext cx="1412036" cy="15866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0E4EDAE-1206-3A89-68D9-84CF51D236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8043276" y="1952521"/>
            <a:ext cx="1401521" cy="1586627"/>
          </a:xfrm>
          <a:prstGeom prst="rect">
            <a:avLst/>
          </a:prstGeom>
        </p:spPr>
      </p:pic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47393C7F-EBA1-0D0F-368B-E50969CB253A}"/>
              </a:ext>
            </a:extLst>
          </p:cNvPr>
          <p:cNvSpPr txBox="1">
            <a:spLocks/>
          </p:cNvSpPr>
          <p:nvPr/>
        </p:nvSpPr>
        <p:spPr>
          <a:xfrm>
            <a:off x="5983451" y="3856250"/>
            <a:ext cx="1653517" cy="1195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2646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2205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984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764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764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300" dirty="0">
                <a:latin typeface="+mj-lt"/>
              </a:rPr>
              <a:t>Mandat Royal – accordé à un fournisseur de la Maison Royale de produits de qualité supérieure</a:t>
            </a:r>
            <a:endParaRPr lang="en-GB" sz="1300" dirty="0">
              <a:latin typeface="+mj-lt"/>
            </a:endParaRP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CC4B7186-875B-E7F1-6FC6-CA645D84DEEC}"/>
              </a:ext>
            </a:extLst>
          </p:cNvPr>
          <p:cNvSpPr txBox="1">
            <a:spLocks/>
          </p:cNvSpPr>
          <p:nvPr/>
        </p:nvSpPr>
        <p:spPr>
          <a:xfrm>
            <a:off x="7933950" y="3856250"/>
            <a:ext cx="1653517" cy="1195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2646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2205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984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764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764" b="0" i="0" kern="1200">
                <a:solidFill>
                  <a:schemeClr val="tx1"/>
                </a:solidFill>
                <a:latin typeface="BROTHER-1816-BOOK" pitchFamily="2" charset="0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300" dirty="0">
                <a:latin typeface="+mj-lt"/>
              </a:rPr>
              <a:t>Mandat Princier – accordé pour un engagement envers la protection de l’environnement</a:t>
            </a:r>
            <a:endParaRPr lang="en-GB" sz="1300" dirty="0">
              <a:latin typeface="+mj-lt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592160B-1A0B-CDD5-6DB4-73611A7F75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7163" y="5190493"/>
            <a:ext cx="537234" cy="53723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4E4B19F-D2AF-8EDD-B096-89CCB735B2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3927" y="4974307"/>
            <a:ext cx="605291" cy="92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119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16A1EE-0BF8-6810-E0E1-BDDB81790E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r="1658" b="-7946"/>
          <a:stretch/>
        </p:blipFill>
        <p:spPr>
          <a:xfrm rot="4685894">
            <a:off x="4786438" y="535859"/>
            <a:ext cx="1614810" cy="202572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7505A0A-382E-F8D3-9A8B-73923C1C9205}"/>
              </a:ext>
            </a:extLst>
          </p:cNvPr>
          <p:cNvGrpSpPr/>
          <p:nvPr/>
        </p:nvGrpSpPr>
        <p:grpSpPr>
          <a:xfrm>
            <a:off x="379141" y="1680037"/>
            <a:ext cx="4839629" cy="4448249"/>
            <a:chOff x="62174" y="1598474"/>
            <a:chExt cx="12623551" cy="7082601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407062F4-328A-8374-FDC2-FA8CE5550A74}"/>
                </a:ext>
              </a:extLst>
            </p:cNvPr>
            <p:cNvSpPr/>
            <p:nvPr/>
          </p:nvSpPr>
          <p:spPr>
            <a:xfrm>
              <a:off x="62174" y="1598474"/>
              <a:ext cx="12623551" cy="7082601"/>
            </a:xfrm>
            <a:prstGeom prst="roundRect">
              <a:avLst>
                <a:gd name="adj" fmla="val 733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7" name="Text Placeholder 8">
              <a:extLst>
                <a:ext uri="{FF2B5EF4-FFF2-40B4-BE49-F238E27FC236}">
                  <a16:creationId xmlns:a16="http://schemas.microsoft.com/office/drawing/2014/main" id="{D746D844-572C-9D94-5B07-07366D44C100}"/>
                </a:ext>
              </a:extLst>
            </p:cNvPr>
            <p:cNvSpPr txBox="1">
              <a:spLocks/>
            </p:cNvSpPr>
            <p:nvPr/>
          </p:nvSpPr>
          <p:spPr>
            <a:xfrm>
              <a:off x="874924" y="2614403"/>
              <a:ext cx="10381796" cy="505074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l" defTabSz="861993">
                <a:lnSpc>
                  <a:spcPct val="100000"/>
                </a:lnSpc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Les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meilleures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tables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à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repasser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,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housses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et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séchoirs-étendoirs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anglais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depuis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plus de 30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ans</a:t>
              </a:r>
              <a:endParaRPr lang="en-GB" sz="1600" dirty="0">
                <a:solidFill>
                  <a:srgbClr val="273043"/>
                </a:solidFill>
                <a:latin typeface="+mj-lt"/>
                <a:cs typeface="Calibri Light" panose="020F0302020204030204" pitchFamily="34" charset="0"/>
              </a:endParaRPr>
            </a:p>
            <a:p>
              <a:pPr marL="285750" indent="-285750" algn="l" defTabSz="861993">
                <a:lnSpc>
                  <a:spcPct val="100000"/>
                </a:lnSpc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Large collection de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produits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innovants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,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fabriqués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et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conçus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en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Angleterre</a:t>
              </a:r>
              <a:endParaRPr lang="en-GB" sz="1600" dirty="0">
                <a:solidFill>
                  <a:srgbClr val="273043"/>
                </a:solidFill>
                <a:latin typeface="+mj-lt"/>
                <a:cs typeface="Calibri Light" panose="020F0302020204030204" pitchFamily="34" charset="0"/>
              </a:endParaRPr>
            </a:p>
            <a:p>
              <a:pPr marL="285750" indent="-285750" algn="l" defTabSz="861993">
                <a:lnSpc>
                  <a:spcPct val="100000"/>
                </a:lnSpc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Développés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à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partir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d’études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de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marché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approfondies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et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une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expertise technique de pointe</a:t>
              </a:r>
            </a:p>
            <a:p>
              <a:pPr marL="285750" indent="-285750" algn="l" defTabSz="861993">
                <a:lnSpc>
                  <a:spcPct val="100000"/>
                </a:lnSpc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Les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produits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sous la marque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Minky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sont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maintenant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</a:t>
              </a:r>
              <a:r>
                <a:rPr lang="en-GB" sz="1600" dirty="0" err="1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présents</a:t>
              </a:r>
              <a:r>
                <a:rPr lang="en-GB" sz="1600" dirty="0">
                  <a:solidFill>
                    <a:srgbClr val="273043"/>
                  </a:solidFill>
                  <a:latin typeface="+mj-lt"/>
                  <a:cs typeface="Calibri Light" panose="020F0302020204030204" pitchFamily="34" charset="0"/>
                </a:rPr>
                <a:t> dans plus de 80% des ménages GB</a:t>
              </a:r>
            </a:p>
            <a:p>
              <a:pPr algn="l" defTabSz="861993">
                <a:spcBef>
                  <a:spcPts val="942"/>
                </a:spcBef>
                <a:buClr>
                  <a:srgbClr val="BDCCD3"/>
                </a:buClr>
              </a:pPr>
              <a:endParaRPr lang="en-GB" sz="1600" b="1" dirty="0">
                <a:solidFill>
                  <a:srgbClr val="273043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l"/>
              <a:endParaRPr lang="en-GB" sz="16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D2F302D-637A-5F51-B9D2-6A5F7130FC4E}"/>
              </a:ext>
            </a:extLst>
          </p:cNvPr>
          <p:cNvSpPr/>
          <p:nvPr/>
        </p:nvSpPr>
        <p:spPr>
          <a:xfrm>
            <a:off x="663284" y="1531748"/>
            <a:ext cx="4241888" cy="427195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+mj-lt"/>
              </a:rPr>
              <a:t>MARQUE LEADER GB EN BLANCHISSERIE</a:t>
            </a:r>
            <a:endParaRPr lang="en-GB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5819EFB-F002-A9C5-A76F-036D266C9708}"/>
              </a:ext>
            </a:extLst>
          </p:cNvPr>
          <p:cNvSpPr/>
          <p:nvPr/>
        </p:nvSpPr>
        <p:spPr>
          <a:xfrm>
            <a:off x="5461129" y="1680036"/>
            <a:ext cx="4452305" cy="4448249"/>
          </a:xfrm>
          <a:prstGeom prst="roundRect">
            <a:avLst>
              <a:gd name="adj" fmla="val 8587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B3578A6-0633-7407-4253-470F2359BFC6}"/>
              </a:ext>
            </a:extLst>
          </p:cNvPr>
          <p:cNvGrpSpPr/>
          <p:nvPr/>
        </p:nvGrpSpPr>
        <p:grpSpPr>
          <a:xfrm>
            <a:off x="5557591" y="1886546"/>
            <a:ext cx="4213052" cy="3870507"/>
            <a:chOff x="5557591" y="2070696"/>
            <a:chExt cx="4213052" cy="387050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9A54BA1-5AFA-B022-6C4D-455F3C5E35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6463" r="17863"/>
            <a:stretch/>
          </p:blipFill>
          <p:spPr>
            <a:xfrm>
              <a:off x="5557591" y="2513894"/>
              <a:ext cx="1211002" cy="336574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C06E784-C904-4E9F-DAFA-1DDEC21BFF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7037" t="64794" r="25045" b="16047"/>
            <a:stretch/>
          </p:blipFill>
          <p:spPr>
            <a:xfrm>
              <a:off x="6649871" y="4055594"/>
              <a:ext cx="1332102" cy="181310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C278217-678B-3A5A-6162-999ACCCC5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15209" y="2439457"/>
              <a:ext cx="786597" cy="105404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5A0F5C7-5F67-80D9-D409-B884D2A77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31042" y="2439457"/>
              <a:ext cx="781138" cy="108123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9CD2622-F1AA-2A23-6D4E-E91DF4253F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3283" t="45887" r="34020" b="16107"/>
            <a:stretch/>
          </p:blipFill>
          <p:spPr>
            <a:xfrm>
              <a:off x="9248095" y="2070696"/>
              <a:ext cx="522548" cy="3808943"/>
            </a:xfrm>
            <a:prstGeom prst="rect">
              <a:avLst/>
            </a:prstGeom>
          </p:spPr>
        </p:pic>
        <p:pic>
          <p:nvPicPr>
            <p:cNvPr id="19" name="Picture 10" descr="24 Sure Grip Pegs">
              <a:extLst>
                <a:ext uri="{FF2B5EF4-FFF2-40B4-BE49-F238E27FC236}">
                  <a16:creationId xmlns:a16="http://schemas.microsoft.com/office/drawing/2014/main" id="{B419FE5D-105F-9DBC-205B-814BCD6266A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33" r="19720"/>
            <a:stretch/>
          </p:blipFill>
          <p:spPr bwMode="auto">
            <a:xfrm>
              <a:off x="8651024" y="2392480"/>
              <a:ext cx="547853" cy="799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A4CA3AE-2F23-92DB-A925-2D40030AA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06853" y="3606989"/>
              <a:ext cx="842817" cy="842817"/>
            </a:xfrm>
            <a:prstGeom prst="rect">
              <a:avLst/>
            </a:prstGeom>
          </p:spPr>
        </p:pic>
        <p:pic>
          <p:nvPicPr>
            <p:cNvPr id="21" name="Picture 12" descr="40L Stackable Laundry Basket Blue">
              <a:extLst>
                <a:ext uri="{FF2B5EF4-FFF2-40B4-BE49-F238E27FC236}">
                  <a16:creationId xmlns:a16="http://schemas.microsoft.com/office/drawing/2014/main" id="{8243AAB5-7ABA-BDA3-6C1A-F4BF564CAB4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34" t="15050" r="6033" b="10872"/>
            <a:stretch/>
          </p:blipFill>
          <p:spPr bwMode="auto">
            <a:xfrm>
              <a:off x="8001701" y="4839679"/>
              <a:ext cx="1288219" cy="1101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C77B0DF-811D-C9E4-3265-67BC664770F5}"/>
              </a:ext>
            </a:extLst>
          </p:cNvPr>
          <p:cNvGrpSpPr>
            <a:grpSpLocks noChangeAspect="1"/>
          </p:cNvGrpSpPr>
          <p:nvPr/>
        </p:nvGrpSpPr>
        <p:grpSpPr>
          <a:xfrm>
            <a:off x="5861095" y="965119"/>
            <a:ext cx="1247593" cy="1241847"/>
            <a:chOff x="7079801" y="5244294"/>
            <a:chExt cx="1581727" cy="1581727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8F13F8D-3D5A-1B42-5DDA-2216F54DAF11}"/>
                </a:ext>
              </a:extLst>
            </p:cNvPr>
            <p:cNvSpPr/>
            <p:nvPr/>
          </p:nvSpPr>
          <p:spPr>
            <a:xfrm>
              <a:off x="7079801" y="5244294"/>
              <a:ext cx="1581727" cy="15817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Text Placeholder 8">
              <a:extLst>
                <a:ext uri="{FF2B5EF4-FFF2-40B4-BE49-F238E27FC236}">
                  <a16:creationId xmlns:a16="http://schemas.microsoft.com/office/drawing/2014/main" id="{87629A6A-12C1-77F5-5694-9A2932CA5453}"/>
                </a:ext>
              </a:extLst>
            </p:cNvPr>
            <p:cNvSpPr txBox="1">
              <a:spLocks/>
            </p:cNvSpPr>
            <p:nvPr/>
          </p:nvSpPr>
          <p:spPr>
            <a:xfrm>
              <a:off x="7079801" y="5551305"/>
              <a:ext cx="1581727" cy="103207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25000" lnSpcReduction="20000"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60000"/>
                </a:lnSpc>
              </a:pPr>
              <a:r>
                <a:rPr lang="en-US" sz="8600" b="1" dirty="0">
                  <a:solidFill>
                    <a:schemeClr val="tx1"/>
                  </a:solidFill>
                  <a:latin typeface="+mj-lt"/>
                </a:rPr>
                <a:t>75% </a:t>
              </a:r>
            </a:p>
            <a:p>
              <a:pPr>
                <a:lnSpc>
                  <a:spcPct val="100000"/>
                </a:lnSpc>
              </a:pPr>
              <a:r>
                <a:rPr lang="en-US" sz="4400" b="1" dirty="0">
                  <a:latin typeface="+mn-lt"/>
                </a:rPr>
                <a:t>De </a:t>
              </a:r>
              <a:r>
                <a:rPr lang="en-US" sz="4400" b="1" dirty="0">
                  <a:solidFill>
                    <a:schemeClr val="tx1"/>
                  </a:solidFill>
                  <a:latin typeface="+mn-lt"/>
                </a:rPr>
                <a:t>parts de </a:t>
              </a:r>
              <a:r>
                <a:rPr lang="en-GB" sz="4400" b="1" dirty="0">
                  <a:solidFill>
                    <a:schemeClr val="tx1"/>
                  </a:solidFill>
                  <a:latin typeface="+mn-lt"/>
                </a:rPr>
                <a:t>- </a:t>
              </a:r>
              <a:r>
                <a:rPr lang="en-US" sz="4400" b="1" dirty="0">
                  <a:solidFill>
                    <a:schemeClr val="tx1"/>
                  </a:solidFill>
                  <a:latin typeface="+mn-lt"/>
                </a:rPr>
                <a:t> Marché GB de la </a:t>
              </a:r>
              <a:r>
                <a:rPr lang="en-US" sz="4400" b="1" dirty="0" err="1">
                  <a:solidFill>
                    <a:schemeClr val="tx1"/>
                  </a:solidFill>
                  <a:latin typeface="+mn-lt"/>
                </a:rPr>
                <a:t>blanchisserie</a:t>
              </a:r>
              <a:r>
                <a:rPr lang="en-US" sz="4000" dirty="0">
                  <a:solidFill>
                    <a:schemeClr val="tx1"/>
                  </a:solidFill>
                  <a:latin typeface="+mn-lt"/>
                </a:rPr>
                <a:t>*</a:t>
              </a:r>
              <a:endParaRPr lang="en-GB" sz="4000" dirty="0">
                <a:solidFill>
                  <a:schemeClr val="tx1"/>
                </a:solidFill>
                <a:latin typeface="+mn-lt"/>
              </a:endParaRPr>
            </a:p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endParaRPr lang="en-GB" sz="1900" dirty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B2C769A3-D898-FAFF-67F7-2C8AE46A018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12080" y="406255"/>
            <a:ext cx="2215014" cy="92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16A1EE-0BF8-6810-E0E1-BDDB81790E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r="1658" b="-7946"/>
          <a:stretch/>
        </p:blipFill>
        <p:spPr>
          <a:xfrm rot="18200017">
            <a:off x="1757384" y="5147142"/>
            <a:ext cx="1614810" cy="202572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7505A0A-382E-F8D3-9A8B-73923C1C9205}"/>
              </a:ext>
            </a:extLst>
          </p:cNvPr>
          <p:cNvGrpSpPr/>
          <p:nvPr/>
        </p:nvGrpSpPr>
        <p:grpSpPr>
          <a:xfrm>
            <a:off x="577962" y="1680037"/>
            <a:ext cx="4429043" cy="4213987"/>
            <a:chOff x="580773" y="1598474"/>
            <a:chExt cx="11552590" cy="6709604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407062F4-328A-8374-FDC2-FA8CE5550A74}"/>
                </a:ext>
              </a:extLst>
            </p:cNvPr>
            <p:cNvSpPr/>
            <p:nvPr/>
          </p:nvSpPr>
          <p:spPr>
            <a:xfrm>
              <a:off x="580773" y="1598474"/>
              <a:ext cx="11552590" cy="6709604"/>
            </a:xfrm>
            <a:prstGeom prst="roundRect">
              <a:avLst>
                <a:gd name="adj" fmla="val 733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7" name="Text Placeholder 8">
              <a:extLst>
                <a:ext uri="{FF2B5EF4-FFF2-40B4-BE49-F238E27FC236}">
                  <a16:creationId xmlns:a16="http://schemas.microsoft.com/office/drawing/2014/main" id="{D746D844-572C-9D94-5B07-07366D44C100}"/>
                </a:ext>
              </a:extLst>
            </p:cNvPr>
            <p:cNvSpPr txBox="1">
              <a:spLocks/>
            </p:cNvSpPr>
            <p:nvPr/>
          </p:nvSpPr>
          <p:spPr>
            <a:xfrm>
              <a:off x="1733459" y="4151534"/>
              <a:ext cx="9682059" cy="35978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10000"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l" defTabSz="861993"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en-GB" sz="1400" b="1" dirty="0" err="1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L’usine</a:t>
              </a:r>
              <a:r>
                <a:rPr lang="en-GB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de fabrication de table </a:t>
              </a:r>
              <a:r>
                <a:rPr lang="en-GB" sz="1400" b="1" dirty="0" err="1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à</a:t>
              </a:r>
              <a:r>
                <a:rPr lang="en-GB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GB" sz="1400" b="1" dirty="0" err="1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repasser</a:t>
              </a:r>
              <a:r>
                <a:rPr lang="en-GB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la plus </a:t>
              </a:r>
              <a:r>
                <a:rPr lang="en-GB" sz="1400" b="1" dirty="0" err="1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à</a:t>
              </a:r>
              <a:r>
                <a:rPr lang="en-GB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la pointe de la technique au monde</a:t>
              </a:r>
            </a:p>
            <a:p>
              <a:pPr marL="285750" indent="-285750" algn="l" defTabSz="861993"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fr-FR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Ingénierie de pointe – conçue pour durer, solide et robuste</a:t>
              </a:r>
            </a:p>
            <a:p>
              <a:pPr marL="285750" indent="-285750" algn="l" defTabSz="861993"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fr-FR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Normes de production britanniques de haute qualité</a:t>
              </a:r>
            </a:p>
            <a:p>
              <a:pPr marL="285750" indent="-285750" algn="l" defTabSz="861993"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fr-FR" sz="1400" b="1" spc="-10" dirty="0">
                  <a:latin typeface="+mn-lt"/>
                  <a:cs typeface="Mic32NewRounded-BoldItalic"/>
                </a:rPr>
                <a:t>Faible kilométrage jusqu’au marché final - Empreinte carbone réduite</a:t>
              </a:r>
            </a:p>
            <a:p>
              <a:pPr marL="285750" indent="-285750" algn="l" defTabSz="861993"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fr-FR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Délais de fabrication courts, temps de réponse rapide</a:t>
              </a:r>
              <a:endParaRPr lang="en-GB" sz="1400" b="1" dirty="0">
                <a:solidFill>
                  <a:srgbClr val="273043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l"/>
              <a:endParaRPr lang="en-GB" sz="14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8B9B290-6075-3494-369B-5D25755483B1}"/>
              </a:ext>
            </a:extLst>
          </p:cNvPr>
          <p:cNvSpPr txBox="1"/>
          <p:nvPr/>
        </p:nvSpPr>
        <p:spPr>
          <a:xfrm>
            <a:off x="1019880" y="1946017"/>
            <a:ext cx="371191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accent1"/>
                </a:solidFill>
                <a:latin typeface="+mj-lt"/>
              </a:rPr>
              <a:t>LES SEULES TABLES A REPASSER FABRIQUEES EN ANGLETERRE</a:t>
            </a:r>
            <a:endParaRPr lang="en-GB" sz="2400" b="1" i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69B370-97D8-4610-3EBB-91E900874B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080" y="406255"/>
            <a:ext cx="2215014" cy="9229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451BD15-E5EB-EF9C-C0A6-55A70D01BA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236" t="16261" r="9666" b="17978"/>
          <a:stretch/>
        </p:blipFill>
        <p:spPr>
          <a:xfrm>
            <a:off x="5448923" y="1680037"/>
            <a:ext cx="3358474" cy="4213987"/>
          </a:xfrm>
          <a:prstGeom prst="roundRect">
            <a:avLst>
              <a:gd name="adj" fmla="val 7154"/>
            </a:avLst>
          </a:prstGeom>
          <a:effectLst>
            <a:innerShdw blurRad="114300">
              <a:prstClr val="black"/>
            </a:inn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E5A0E24-A1BD-7EE9-38DA-268A9B23BCF7}"/>
              </a:ext>
            </a:extLst>
          </p:cNvPr>
          <p:cNvGrpSpPr>
            <a:grpSpLocks noChangeAspect="1"/>
          </p:cNvGrpSpPr>
          <p:nvPr/>
        </p:nvGrpSpPr>
        <p:grpSpPr>
          <a:xfrm>
            <a:off x="8345543" y="1369276"/>
            <a:ext cx="1247593" cy="1241847"/>
            <a:chOff x="7079801" y="5244294"/>
            <a:chExt cx="1581727" cy="1581727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6101F2E-349E-F837-48EF-22D317F2259D}"/>
                </a:ext>
              </a:extLst>
            </p:cNvPr>
            <p:cNvSpPr/>
            <p:nvPr/>
          </p:nvSpPr>
          <p:spPr>
            <a:xfrm>
              <a:off x="7079801" y="5244294"/>
              <a:ext cx="1581727" cy="15817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 Placeholder 8">
              <a:extLst>
                <a:ext uri="{FF2B5EF4-FFF2-40B4-BE49-F238E27FC236}">
                  <a16:creationId xmlns:a16="http://schemas.microsoft.com/office/drawing/2014/main" id="{772D19A3-6B5D-DD9B-47BB-F0551B573A67}"/>
                </a:ext>
              </a:extLst>
            </p:cNvPr>
            <p:cNvSpPr txBox="1">
              <a:spLocks/>
            </p:cNvSpPr>
            <p:nvPr/>
          </p:nvSpPr>
          <p:spPr>
            <a:xfrm>
              <a:off x="7079801" y="5462848"/>
              <a:ext cx="1581727" cy="103207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25000" lnSpcReduction="20000"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600" b="1" dirty="0">
                  <a:solidFill>
                    <a:schemeClr val="tx1"/>
                  </a:solidFill>
                  <a:latin typeface="+mj-lt"/>
                </a:rPr>
                <a:t>78% </a:t>
              </a:r>
            </a:p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en-US" sz="4400" b="1" dirty="0">
                  <a:solidFill>
                    <a:schemeClr val="tx1"/>
                  </a:solidFill>
                  <a:latin typeface="+mj-lt"/>
                </a:rPr>
                <a:t>De parts de </a:t>
              </a:r>
              <a:r>
                <a:rPr lang="en-US" sz="4400" b="1" dirty="0" err="1">
                  <a:solidFill>
                    <a:schemeClr val="tx1"/>
                  </a:solidFill>
                  <a:latin typeface="+mj-lt"/>
                </a:rPr>
                <a:t>marché</a:t>
              </a:r>
              <a:r>
                <a:rPr lang="en-GB" sz="4400" b="1" dirty="0">
                  <a:solidFill>
                    <a:schemeClr val="tx1"/>
                  </a:solidFill>
                  <a:latin typeface="+mj-lt"/>
                </a:rPr>
                <a:t> - </a:t>
              </a:r>
              <a:r>
                <a:rPr lang="en-US" sz="4400" b="1" dirty="0">
                  <a:solidFill>
                    <a:schemeClr val="tx1"/>
                  </a:solidFill>
                  <a:latin typeface="+mj-lt"/>
                </a:rPr>
                <a:t> Marché GB  Tables de repassage*</a:t>
              </a:r>
              <a:endParaRPr lang="en-GB" sz="4400" b="1" dirty="0">
                <a:solidFill>
                  <a:schemeClr val="tx1"/>
                </a:solidFill>
                <a:latin typeface="+mj-lt"/>
              </a:endParaRPr>
            </a:p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endParaRPr lang="en-GB" sz="1900" dirty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5462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16A1EE-0BF8-6810-E0E1-BDDB81790E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r="1658" b="-7946"/>
          <a:stretch/>
        </p:blipFill>
        <p:spPr>
          <a:xfrm rot="18200017">
            <a:off x="1757384" y="5147142"/>
            <a:ext cx="1614810" cy="202572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7505A0A-382E-F8D3-9A8B-73923C1C9205}"/>
              </a:ext>
            </a:extLst>
          </p:cNvPr>
          <p:cNvGrpSpPr/>
          <p:nvPr/>
        </p:nvGrpSpPr>
        <p:grpSpPr>
          <a:xfrm>
            <a:off x="577962" y="1680037"/>
            <a:ext cx="4429043" cy="4213987"/>
            <a:chOff x="580773" y="1598474"/>
            <a:chExt cx="11552590" cy="6709604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407062F4-328A-8374-FDC2-FA8CE5550A74}"/>
                </a:ext>
              </a:extLst>
            </p:cNvPr>
            <p:cNvSpPr/>
            <p:nvPr/>
          </p:nvSpPr>
          <p:spPr>
            <a:xfrm>
              <a:off x="580773" y="1598474"/>
              <a:ext cx="11552590" cy="6709604"/>
            </a:xfrm>
            <a:prstGeom prst="roundRect">
              <a:avLst>
                <a:gd name="adj" fmla="val 7334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7" name="Text Placeholder 8">
              <a:extLst>
                <a:ext uri="{FF2B5EF4-FFF2-40B4-BE49-F238E27FC236}">
                  <a16:creationId xmlns:a16="http://schemas.microsoft.com/office/drawing/2014/main" id="{D746D844-572C-9D94-5B07-07366D44C100}"/>
                </a:ext>
              </a:extLst>
            </p:cNvPr>
            <p:cNvSpPr txBox="1">
              <a:spLocks/>
            </p:cNvSpPr>
            <p:nvPr/>
          </p:nvSpPr>
          <p:spPr>
            <a:xfrm>
              <a:off x="1733459" y="4151534"/>
              <a:ext cx="9682059" cy="35978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10000"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l" defTabSz="861993"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fr-FR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Conçues avec expertise pour un ajustement optimum et cousu individuellement</a:t>
              </a:r>
            </a:p>
            <a:p>
              <a:pPr marL="285750" indent="-285750" algn="l" defTabSz="861993"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fr-FR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Fabriquées à partir de tissus spécialisés innovants, de composants et de techniques d'ingénierie de pointe.</a:t>
              </a:r>
            </a:p>
            <a:p>
              <a:pPr marL="285750" indent="-285750" algn="l" defTabSz="861993"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fr-FR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Norme de qualité britannique garantie</a:t>
              </a:r>
            </a:p>
            <a:p>
              <a:pPr marL="285750" indent="-285750" algn="l" defTabSz="861993"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fr-FR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Faible kilométrage jusqu'au marché final – faible empreinte carbone</a:t>
              </a:r>
            </a:p>
            <a:p>
              <a:pPr marL="285750" indent="-285750" algn="l" defTabSz="861993">
                <a:spcBef>
                  <a:spcPts val="942"/>
                </a:spcBef>
                <a:buClr>
                  <a:srgbClr val="BDCCD3"/>
                </a:buClr>
                <a:buFont typeface="Arial" panose="020B0604020202020204" pitchFamily="34" charset="0"/>
                <a:buChar char="•"/>
              </a:pPr>
              <a:r>
                <a:rPr lang="fr-FR" sz="1400" b="1" dirty="0">
                  <a:solidFill>
                    <a:srgbClr val="273043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Équipe de design dédiée aux dernières tendances et modes</a:t>
              </a:r>
              <a:endParaRPr lang="en-GB" sz="1400" b="1" dirty="0">
                <a:solidFill>
                  <a:srgbClr val="273043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8B9B290-6075-3494-369B-5D25755483B1}"/>
              </a:ext>
            </a:extLst>
          </p:cNvPr>
          <p:cNvSpPr txBox="1"/>
          <p:nvPr/>
        </p:nvSpPr>
        <p:spPr>
          <a:xfrm>
            <a:off x="1019880" y="1946017"/>
            <a:ext cx="371191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accent1"/>
                </a:solidFill>
                <a:latin typeface="+mj-lt"/>
              </a:rPr>
              <a:t>DES HOUSSES DE TABLE DE REPASSAGE FABRIQUEES A 100% EN GB</a:t>
            </a:r>
            <a:endParaRPr lang="en-GB" sz="2400" b="1" i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69B370-97D8-4610-3EBB-91E900874B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080" y="406255"/>
            <a:ext cx="2215014" cy="922922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0020A2E-B9F0-D931-593E-178BA0FD7A5D}"/>
              </a:ext>
            </a:extLst>
          </p:cNvPr>
          <p:cNvSpPr/>
          <p:nvPr/>
        </p:nvSpPr>
        <p:spPr>
          <a:xfrm>
            <a:off x="5262003" y="1672843"/>
            <a:ext cx="4429043" cy="4213987"/>
          </a:xfrm>
          <a:prstGeom prst="roundRect">
            <a:avLst>
              <a:gd name="adj" fmla="val 7334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C68088A6-20BD-F988-641B-AA9336694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834" y="3360265"/>
            <a:ext cx="3180094" cy="2182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Drip Guard Ironing Board Cover">
            <a:extLst>
              <a:ext uri="{FF2B5EF4-FFF2-40B4-BE49-F238E27FC236}">
                <a16:creationId xmlns:a16="http://schemas.microsoft.com/office/drawing/2014/main" id="{B95A18C9-66B4-68EB-7DDC-C1F59D89D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534" y="1785676"/>
            <a:ext cx="1201265" cy="150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eluxe Reflector Ironing Board Cover">
            <a:extLst>
              <a:ext uri="{FF2B5EF4-FFF2-40B4-BE49-F238E27FC236}">
                <a16:creationId xmlns:a16="http://schemas.microsoft.com/office/drawing/2014/main" id="{4BB25A2C-8DEF-AC18-15BE-ED0C67B98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249" y="1822883"/>
            <a:ext cx="1201264" cy="150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Supersize XL Smart Fit Ironing Board Cover">
            <a:extLst>
              <a:ext uri="{FF2B5EF4-FFF2-40B4-BE49-F238E27FC236}">
                <a16:creationId xmlns:a16="http://schemas.microsoft.com/office/drawing/2014/main" id="{AB9B2909-BBDC-38BD-DD04-934888080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7" y="1803873"/>
            <a:ext cx="1216472" cy="152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E5A0E24-A1BD-7EE9-38DA-268A9B23BCF7}"/>
              </a:ext>
            </a:extLst>
          </p:cNvPr>
          <p:cNvGrpSpPr>
            <a:grpSpLocks noChangeAspect="1"/>
          </p:cNvGrpSpPr>
          <p:nvPr/>
        </p:nvGrpSpPr>
        <p:grpSpPr>
          <a:xfrm>
            <a:off x="4889626" y="406255"/>
            <a:ext cx="1467326" cy="1460569"/>
            <a:chOff x="6947726" y="5142628"/>
            <a:chExt cx="1860310" cy="186031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6101F2E-349E-F837-48EF-22D317F2259D}"/>
                </a:ext>
              </a:extLst>
            </p:cNvPr>
            <p:cNvSpPr/>
            <p:nvPr/>
          </p:nvSpPr>
          <p:spPr>
            <a:xfrm>
              <a:off x="6947726" y="5142628"/>
              <a:ext cx="1860310" cy="18603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 Placeholder 8">
              <a:extLst>
                <a:ext uri="{FF2B5EF4-FFF2-40B4-BE49-F238E27FC236}">
                  <a16:creationId xmlns:a16="http://schemas.microsoft.com/office/drawing/2014/main" id="{772D19A3-6B5D-DD9B-47BB-F0551B573A67}"/>
                </a:ext>
              </a:extLst>
            </p:cNvPr>
            <p:cNvSpPr txBox="1">
              <a:spLocks/>
            </p:cNvSpPr>
            <p:nvPr/>
          </p:nvSpPr>
          <p:spPr>
            <a:xfrm>
              <a:off x="7079801" y="5462846"/>
              <a:ext cx="1581727" cy="145616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32500" lnSpcReduction="20000"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646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2205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98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Clr>
                  <a:schemeClr val="accent3"/>
                </a:buClr>
                <a:buFont typeface="Arial" panose="020B0604020202020204" pitchFamily="34" charset="0"/>
                <a:buNone/>
                <a:defRPr sz="1764" b="0" i="0" kern="1200">
                  <a:solidFill>
                    <a:schemeClr val="tx1"/>
                  </a:solidFill>
                  <a:latin typeface="BROTHER-1816-BOOK" pitchFamily="2" charset="0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600" b="1" dirty="0">
                  <a:solidFill>
                    <a:schemeClr val="tx1"/>
                  </a:solidFill>
                  <a:latin typeface="+mj-lt"/>
                </a:rPr>
                <a:t>80% </a:t>
              </a:r>
              <a:r>
                <a:rPr lang="en-US" sz="4400" b="1" dirty="0">
                  <a:solidFill>
                    <a:schemeClr val="tx1"/>
                  </a:solidFill>
                  <a:latin typeface="+mn-lt"/>
                </a:rPr>
                <a:t>PARTS DE MARCHE GB </a:t>
              </a:r>
              <a:r>
                <a:rPr lang="en-US" sz="3400" dirty="0">
                  <a:solidFill>
                    <a:schemeClr val="tx1"/>
                  </a:solidFill>
                  <a:latin typeface="+mn-lt"/>
                </a:rPr>
                <a:t>HOUSSES TABLES DE REPASSAGE*</a:t>
              </a:r>
              <a:endParaRPr lang="en-GB" sz="3400" dirty="0">
                <a:solidFill>
                  <a:schemeClr val="tx1"/>
                </a:solidFill>
                <a:latin typeface="+mn-lt"/>
              </a:endParaRPr>
            </a:p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endParaRPr lang="en-GB" sz="1900" dirty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8408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4C9C061-4420-5408-ED2E-92BCBE7BD8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1658" b="-7946"/>
          <a:stretch/>
        </p:blipFill>
        <p:spPr>
          <a:xfrm rot="4843524">
            <a:off x="6942217" y="500001"/>
            <a:ext cx="1614810" cy="2025723"/>
          </a:xfrm>
          <a:prstGeom prst="rect">
            <a:avLst/>
          </a:prstGeom>
        </p:spPr>
      </p:pic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293055"/>
            <a:ext cx="8700875" cy="70652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US" sz="2000" dirty="0">
                <a:latin typeface="+mj-lt"/>
              </a:rPr>
              <a:t>UNE COLLECTION DE TABLES A REPASSER POUR TOUS LES BESOINS</a:t>
            </a:r>
            <a:endParaRPr lang="en-GB" sz="2000" dirty="0">
              <a:latin typeface="+mj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690734" y="845233"/>
            <a:ext cx="694893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0DF4347F-B108-961A-5432-49D77C421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0" y="4732853"/>
            <a:ext cx="1955800" cy="2235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9FFE03-1A6C-4C9F-A347-C022DF48A8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734" y="1206662"/>
            <a:ext cx="8522092" cy="5339423"/>
          </a:xfrm>
          <a:prstGeom prst="roundRect">
            <a:avLst>
              <a:gd name="adj" fmla="val 8012"/>
            </a:avLst>
          </a:prstGeom>
          <a:ln>
            <a:noFill/>
          </a:ln>
          <a:effectLst>
            <a:innerShdw blurRad="84963" dist="50800" dir="5400000">
              <a:prstClr val="black">
                <a:alpha val="29715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20860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eme1">
  <a:themeElements>
    <a:clrScheme name="Minky01">
      <a:dk1>
        <a:srgbClr val="273043"/>
      </a:dk1>
      <a:lt1>
        <a:srgbClr val="FFFFFF"/>
      </a:lt1>
      <a:dk2>
        <a:srgbClr val="273043"/>
      </a:dk2>
      <a:lt2>
        <a:srgbClr val="FFFFFF"/>
      </a:lt2>
      <a:accent1>
        <a:srgbClr val="9CB3CE"/>
      </a:accent1>
      <a:accent2>
        <a:srgbClr val="ECDFDF"/>
      </a:accent2>
      <a:accent3>
        <a:srgbClr val="BDCCD3"/>
      </a:accent3>
      <a:accent4>
        <a:srgbClr val="00B2E3"/>
      </a:accent4>
      <a:accent5>
        <a:srgbClr val="E8308A"/>
      </a:accent5>
      <a:accent6>
        <a:srgbClr val="73808E"/>
      </a:accent6>
      <a:hlink>
        <a:srgbClr val="00B2E3"/>
      </a:hlink>
      <a:folHlink>
        <a:srgbClr val="00B2E3"/>
      </a:folHlink>
    </a:clrScheme>
    <a:fontScheme name="Minky Presentation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>
          <a:outerShdw blurRad="109337" dir="5406840" sx="99737" sy="99737" algn="t" rotWithShape="0">
            <a:schemeClr val="tx2">
              <a:alpha val="20111"/>
            </a:scheme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heme1" id="{D696BF51-A8CA-B042-BEF2-A76E3DA382B3}" vid="{247CD0A8-F842-EA47-A73D-979AD637C5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220</TotalTime>
  <Words>990</Words>
  <Application>Microsoft Macintosh PowerPoint</Application>
  <PresentationFormat>Custom</PresentationFormat>
  <Paragraphs>171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72 Black</vt:lpstr>
      <vt:lpstr>Arial</vt:lpstr>
      <vt:lpstr>BROTHER-1816-BOOK</vt:lpstr>
      <vt:lpstr>BROTHER-1816-MEDIUM</vt:lpstr>
      <vt:lpstr>Calibri</vt:lpstr>
      <vt:lpstr>Calibri Light</vt:lpstr>
      <vt:lpstr>Courier New</vt:lpstr>
      <vt:lpstr>Wingdings</vt:lpstr>
      <vt:lpstr>Theme1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 Bramwell</dc:creator>
  <cp:lastModifiedBy>Ben Bramwell</cp:lastModifiedBy>
  <cp:revision>19</cp:revision>
  <dcterms:created xsi:type="dcterms:W3CDTF">2024-03-10T21:40:42Z</dcterms:created>
  <dcterms:modified xsi:type="dcterms:W3CDTF">2024-03-11T01:34:38Z</dcterms:modified>
</cp:coreProperties>
</file>